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1" r:id="rId3"/>
    <p:sldId id="262" r:id="rId4"/>
    <p:sldId id="263" r:id="rId5"/>
    <p:sldId id="264" r:id="rId6"/>
    <p:sldId id="265" r:id="rId7"/>
    <p:sldId id="266" r:id="rId8"/>
    <p:sldId id="267" r:id="rId9"/>
    <p:sldId id="268" r:id="rId10"/>
    <p:sldId id="269" r:id="rId11"/>
    <p:sldId id="270" r:id="rId12"/>
    <p:sldId id="271" r:id="rId13"/>
    <p:sldId id="272" r:id="rId14"/>
    <p:sldId id="273" r:id="rId15"/>
    <p:sldId id="274" r:id="rId16"/>
    <p:sldId id="275" r:id="rId17"/>
    <p:sldId id="276" r:id="rId18"/>
    <p:sldId id="277" r:id="rId19"/>
    <p:sldId id="278" r:id="rId20"/>
    <p:sldId id="279" r:id="rId21"/>
    <p:sldId id="280" r:id="rId22"/>
    <p:sldId id="281" r:id="rId23"/>
    <p:sldId id="282" r:id="rId24"/>
    <p:sldId id="283" r:id="rId25"/>
    <p:sldId id="284" r:id="rId26"/>
    <p:sldId id="285" r:id="rId27"/>
    <p:sldId id="286" r:id="rId28"/>
    <p:sldId id="289" r:id="rId29"/>
    <p:sldId id="290" r:id="rId30"/>
    <p:sldId id="300" r:id="rId31"/>
    <p:sldId id="301" r:id="rId32"/>
    <p:sldId id="302" r:id="rId33"/>
    <p:sldId id="305" r:id="rId34"/>
    <p:sldId id="306" r:id="rId35"/>
    <p:sldId id="307" r:id="rId36"/>
    <p:sldId id="308" r:id="rId37"/>
    <p:sldId id="309" r:id="rId38"/>
    <p:sldId id="310" r:id="rId39"/>
    <p:sldId id="311" r:id="rId40"/>
    <p:sldId id="312" r:id="rId41"/>
    <p:sldId id="315" r:id="rId42"/>
    <p:sldId id="316" r:id="rId43"/>
  </p:sldIdLst>
  <p:sldSz cx="9144000" cy="5143500" type="screen16x9"/>
  <p:notesSz cx="9144000" cy="51435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91" d="100"/>
          <a:sy n="91" d="100"/>
        </p:scale>
        <p:origin x="786" y="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645601" y="864660"/>
            <a:ext cx="5852796" cy="5740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2090"/>
              </a:lnSpc>
            </a:pPr>
            <a:r>
              <a:rPr spc="-5" dirty="0"/>
              <a:t>April 6,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25400">
              <a:lnSpc>
                <a:spcPts val="209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400" b="0" i="1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0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2090"/>
              </a:lnSpc>
            </a:pPr>
            <a:r>
              <a:rPr spc="-5" dirty="0"/>
              <a:t>April 6,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25400">
              <a:lnSpc>
                <a:spcPts val="209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400" b="0" i="1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2090"/>
              </a:lnSpc>
            </a:pPr>
            <a:r>
              <a:rPr spc="-5" dirty="0"/>
              <a:t>April 6,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25400">
              <a:lnSpc>
                <a:spcPts val="209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400" b="0" i="1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2090"/>
              </a:lnSpc>
            </a:pPr>
            <a:r>
              <a:rPr spc="-5" dirty="0"/>
              <a:t>April 6,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25400">
              <a:lnSpc>
                <a:spcPts val="209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2090"/>
              </a:lnSpc>
            </a:pPr>
            <a:r>
              <a:rPr spc="-5" dirty="0"/>
              <a:t>April 6,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25400">
              <a:lnSpc>
                <a:spcPts val="209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-199" y="4519691"/>
            <a:ext cx="9144000" cy="624205"/>
          </a:xfrm>
          <a:custGeom>
            <a:avLst/>
            <a:gdLst/>
            <a:ahLst/>
            <a:cxnLst/>
            <a:rect l="l" t="t" r="r" b="b"/>
            <a:pathLst>
              <a:path w="9144000" h="624204">
                <a:moveTo>
                  <a:pt x="0" y="0"/>
                </a:moveTo>
                <a:lnTo>
                  <a:pt x="9143981" y="0"/>
                </a:lnTo>
                <a:lnTo>
                  <a:pt x="9143981" y="623698"/>
                </a:lnTo>
                <a:lnTo>
                  <a:pt x="0" y="623698"/>
                </a:lnTo>
                <a:lnTo>
                  <a:pt x="0" y="0"/>
                </a:lnTo>
                <a:close/>
              </a:path>
            </a:pathLst>
          </a:custGeom>
          <a:solidFill>
            <a:srgbClr val="8C141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-199" y="4519690"/>
            <a:ext cx="9144000" cy="624205"/>
          </a:xfrm>
          <a:custGeom>
            <a:avLst/>
            <a:gdLst/>
            <a:ahLst/>
            <a:cxnLst/>
            <a:rect l="l" t="t" r="r" b="b"/>
            <a:pathLst>
              <a:path w="9144000" h="624204">
                <a:moveTo>
                  <a:pt x="0" y="0"/>
                </a:moveTo>
                <a:lnTo>
                  <a:pt x="9143981" y="0"/>
                </a:lnTo>
                <a:lnTo>
                  <a:pt x="9143981" y="623698"/>
                </a:lnTo>
                <a:lnTo>
                  <a:pt x="0" y="623698"/>
                </a:lnTo>
                <a:lnTo>
                  <a:pt x="0" y="0"/>
                </a:lnTo>
                <a:close/>
              </a:path>
            </a:pathLst>
          </a:custGeom>
          <a:ln w="38099">
            <a:solidFill>
              <a:srgbClr val="8C141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3024" y="65912"/>
            <a:ext cx="1575435" cy="2387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1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85616" y="824183"/>
            <a:ext cx="7572767" cy="34994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0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7761830" y="4693239"/>
            <a:ext cx="1306195" cy="2813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2090"/>
              </a:lnSpc>
            </a:pPr>
            <a:r>
              <a:rPr spc="-5" dirty="0"/>
              <a:t>April 6,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72824" y="4693239"/>
            <a:ext cx="4514850" cy="2813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357165" y="4693229"/>
            <a:ext cx="305434" cy="2813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25400">
              <a:lnSpc>
                <a:spcPts val="209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malfet/1428198050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g"/><Relationship Id="rId5" Type="http://schemas.openxmlformats.org/officeDocument/2006/relationships/hyperlink" Target="https://creativecommons.org/licenses/by/2.0/" TargetMode="External"/><Relationship Id="rId4" Type="http://schemas.openxmlformats.org/officeDocument/2006/relationships/hyperlink" Target="https://www.flickr.com/photos/malfet/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jp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malfet/" TargetMode="External"/><Relationship Id="rId2" Type="http://schemas.openxmlformats.org/officeDocument/2006/relationships/hyperlink" Target="https://www.flickr.com/photos/malfet/1428198050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g"/><Relationship Id="rId5" Type="http://schemas.openxmlformats.org/officeDocument/2006/relationships/image" Target="../media/image3.jpg"/><Relationship Id="rId4" Type="http://schemas.openxmlformats.org/officeDocument/2006/relationships/hyperlink" Target="https://creativecommons.org/licenses/by/2.0/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hyperlink" Target="http://maxpixel.freegreatpicture.com/Play-Wooden-Blocks-Tower-Kindergarten-Child-Toys-1864718" TargetMode="External"/><Relationship Id="rId7" Type="http://schemas.openxmlformats.org/officeDocument/2006/relationships/image" Target="../media/image40.pn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hyperlink" Target="https://creativecommons.org/publicdomain/zero/1.0/deed.en" TargetMode="Externa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hyperlink" Target="https://creativecommons.org/licenses/by/2.0/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flickr.com/photos/malfet/" TargetMode="External"/><Relationship Id="rId5" Type="http://schemas.openxmlformats.org/officeDocument/2006/relationships/hyperlink" Target="https://www.flickr.com/photos/malfet/1428198050" TargetMode="Externa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hyperlink" Target="https://creativecommons.org/licenses/by/2.0/" TargetMode="External"/><Relationship Id="rId3" Type="http://schemas.openxmlformats.org/officeDocument/2006/relationships/image" Target="../media/image42.jpg"/><Relationship Id="rId7" Type="http://schemas.openxmlformats.org/officeDocument/2006/relationships/hyperlink" Target="https://www.flickr.com/photos/malfet/" TargetMode="External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flickr.com/photos/malfet/1428198050" TargetMode="External"/><Relationship Id="rId5" Type="http://schemas.openxmlformats.org/officeDocument/2006/relationships/image" Target="../media/image50.jpg"/><Relationship Id="rId10" Type="http://schemas.openxmlformats.org/officeDocument/2006/relationships/hyperlink" Target="https://creativecommons.org/publicdomain/zero/1.0/" TargetMode="External"/><Relationship Id="rId4" Type="http://schemas.openxmlformats.org/officeDocument/2006/relationships/image" Target="../media/image49.jpg"/><Relationship Id="rId9" Type="http://schemas.openxmlformats.org/officeDocument/2006/relationships/hyperlink" Target="https://www.pexels.com/photo/audi-cabriolet-car-red-2568/" TargetMode="Externa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pixabay.com/en/red-cat-animals-cat-face-cat-red-1451799/" TargetMode="External"/><Relationship Id="rId3" Type="http://schemas.openxmlformats.org/officeDocument/2006/relationships/hyperlink" Target="https://pixabay.com/en/cat-cat-in-the-dark-eyes-staring-987528/" TargetMode="External"/><Relationship Id="rId7" Type="http://schemas.openxmlformats.org/officeDocument/2006/relationships/image" Target="../media/image8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maxpixel.freegreatpicture.com/Cats-Silhouette-Cats-Eyes-Silhouette-Cat-694730" TargetMode="External"/><Relationship Id="rId5" Type="http://schemas.openxmlformats.org/officeDocument/2006/relationships/image" Target="../media/image7.jpg"/><Relationship Id="rId10" Type="http://schemas.openxmlformats.org/officeDocument/2006/relationships/hyperlink" Target="http://maxpixel.freegreatpicture.com/Animals-Tree-Sun-Cat-In-Tree-Cat-Feline-Titus-63683" TargetMode="External"/><Relationship Id="rId4" Type="http://schemas.openxmlformats.org/officeDocument/2006/relationships/hyperlink" Target="https://creativecommons.org/publicdomain/zero/1.0/deed.en" TargetMode="External"/><Relationship Id="rId9" Type="http://schemas.openxmlformats.org/officeDocument/2006/relationships/image" Target="../media/image9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lickr.com/photos/sarahcord/" TargetMode="External"/><Relationship Id="rId13" Type="http://schemas.openxmlformats.org/officeDocument/2006/relationships/image" Target="../media/image13.jpg"/><Relationship Id="rId3" Type="http://schemas.openxmlformats.org/officeDocument/2006/relationships/hyperlink" Target="https://www.flickr.com/photos/kaibara/" TargetMode="External"/><Relationship Id="rId7" Type="http://schemas.openxmlformats.org/officeDocument/2006/relationships/hyperlink" Target="https://www.flickr.com/photos/sarahcord/364252525" TargetMode="External"/><Relationship Id="rId12" Type="http://schemas.openxmlformats.org/officeDocument/2006/relationships/hyperlink" Target="https://www.flickr.com/photos/34745138@N00/4068996309" TargetMode="External"/><Relationship Id="rId2" Type="http://schemas.openxmlformats.org/officeDocument/2006/relationships/hyperlink" Target="https://www.flickr.com/photos/kaibara/3625964429/in/photostrea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flickr.com/photos/eviltomthai/" TargetMode="External"/><Relationship Id="rId11" Type="http://schemas.openxmlformats.org/officeDocument/2006/relationships/image" Target="../media/image12.jpg"/><Relationship Id="rId5" Type="http://schemas.openxmlformats.org/officeDocument/2006/relationships/hyperlink" Target="https://c1.staticflickr.com/5/4101/4877610923_52c9a5fedf_b.jpg" TargetMode="External"/><Relationship Id="rId10" Type="http://schemas.openxmlformats.org/officeDocument/2006/relationships/image" Target="../media/image11.jpg"/><Relationship Id="rId4" Type="http://schemas.openxmlformats.org/officeDocument/2006/relationships/hyperlink" Target="https://creativecommons.org/licenses/by/2.0/" TargetMode="External"/><Relationship Id="rId9" Type="http://schemas.openxmlformats.org/officeDocument/2006/relationships/image" Target="../media/image10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pixabay.com/en/cat-hidden-meadow-green-summer-1009957/" TargetMode="External"/><Relationship Id="rId3" Type="http://schemas.openxmlformats.org/officeDocument/2006/relationships/hyperlink" Target="https://creativecommons.org/publicdomain/zero/1.0/deed.en" TargetMode="External"/><Relationship Id="rId7" Type="http://schemas.openxmlformats.org/officeDocument/2006/relationships/image" Target="../media/image15.jpg"/><Relationship Id="rId2" Type="http://schemas.openxmlformats.org/officeDocument/2006/relationships/hyperlink" Target="https://pixabay.com/p-393294/?no_redirect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g"/><Relationship Id="rId5" Type="http://schemas.openxmlformats.org/officeDocument/2006/relationships/hyperlink" Target="https://creativecommons.org/licenses/by/2.0/" TargetMode="External"/><Relationship Id="rId4" Type="http://schemas.openxmlformats.org/officeDocument/2006/relationships/hyperlink" Target="https://www.flickr.com/people/81571077@N00?rb=1" TargetMode="External"/><Relationship Id="rId9" Type="http://schemas.openxmlformats.org/officeDocument/2006/relationships/image" Target="../media/image16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cat-camouflage-autumn-fur-animals-408728/" TargetMode="External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pexels.com/photo/view-of-cat-in-snow-248276/" TargetMode="External"/><Relationship Id="rId5" Type="http://schemas.openxmlformats.org/officeDocument/2006/relationships/image" Target="../media/image18.jpg"/><Relationship Id="rId4" Type="http://schemas.openxmlformats.org/officeDocument/2006/relationships/hyperlink" Target="https://creativecommons.org/publicdomain/zero/1.0/deed.en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maxpixel.freegreatpicture.com/Cat-Kittens-Free-Float-Kitten-Rush-Cat-Puppy-555822" TargetMode="External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creativecommons.org/publicdomain/zero/1.0/deed.en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199" y="4519690"/>
            <a:ext cx="9144000" cy="624205"/>
          </a:xfrm>
          <a:custGeom>
            <a:avLst/>
            <a:gdLst/>
            <a:ahLst/>
            <a:cxnLst/>
            <a:rect l="l" t="t" r="r" b="b"/>
            <a:pathLst>
              <a:path w="9144000" h="624204">
                <a:moveTo>
                  <a:pt x="0" y="0"/>
                </a:moveTo>
                <a:lnTo>
                  <a:pt x="9143981" y="0"/>
                </a:lnTo>
                <a:lnTo>
                  <a:pt x="9143981" y="623698"/>
                </a:lnTo>
                <a:lnTo>
                  <a:pt x="0" y="623698"/>
                </a:lnTo>
                <a:lnTo>
                  <a:pt x="0" y="0"/>
                </a:lnTo>
                <a:close/>
              </a:path>
            </a:pathLst>
          </a:custGeom>
          <a:ln w="38099">
            <a:solidFill>
              <a:srgbClr val="8C141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-199" y="4519691"/>
            <a:ext cx="9144000" cy="624205"/>
          </a:xfrm>
          <a:custGeom>
            <a:avLst/>
            <a:gdLst/>
            <a:ahLst/>
            <a:cxnLst/>
            <a:rect l="l" t="t" r="r" b="b"/>
            <a:pathLst>
              <a:path w="9144000" h="624204">
                <a:moveTo>
                  <a:pt x="0" y="0"/>
                </a:moveTo>
                <a:lnTo>
                  <a:pt x="9143981" y="0"/>
                </a:lnTo>
                <a:lnTo>
                  <a:pt x="9143981" y="623698"/>
                </a:lnTo>
                <a:lnTo>
                  <a:pt x="0" y="623698"/>
                </a:lnTo>
                <a:lnTo>
                  <a:pt x="0" y="0"/>
                </a:lnTo>
                <a:close/>
              </a:path>
            </a:pathLst>
          </a:custGeom>
          <a:solidFill>
            <a:srgbClr val="8C141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-199" y="4519690"/>
            <a:ext cx="9144000" cy="624205"/>
          </a:xfrm>
          <a:custGeom>
            <a:avLst/>
            <a:gdLst/>
            <a:ahLst/>
            <a:cxnLst/>
            <a:rect l="l" t="t" r="r" b="b"/>
            <a:pathLst>
              <a:path w="9144000" h="624204">
                <a:moveTo>
                  <a:pt x="0" y="0"/>
                </a:moveTo>
                <a:lnTo>
                  <a:pt x="9143981" y="0"/>
                </a:lnTo>
                <a:lnTo>
                  <a:pt x="9143981" y="623698"/>
                </a:lnTo>
                <a:lnTo>
                  <a:pt x="0" y="623698"/>
                </a:lnTo>
                <a:lnTo>
                  <a:pt x="0" y="0"/>
                </a:lnTo>
                <a:close/>
              </a:path>
            </a:pathLst>
          </a:custGeom>
          <a:ln w="38099">
            <a:solidFill>
              <a:srgbClr val="8C141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67458" y="2369872"/>
            <a:ext cx="7714941" cy="5735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85524" y="4705939"/>
            <a:ext cx="8970010" cy="2559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989"/>
              </a:lnSpc>
              <a:tabLst>
                <a:tab pos="5032375" algn="l"/>
                <a:tab pos="7688580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Yeung	Lecture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April 6,</a:t>
            </a:r>
            <a:r>
              <a:rPr sz="1800" spc="-1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5105644" y="4693239"/>
            <a:ext cx="1117600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r>
              <a:rPr sz="1800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369865" y="4693229"/>
            <a:ext cx="153035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1800">
              <a:latin typeface="Arial"/>
              <a:cs typeface="Arial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April 6,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4" y="135000"/>
            <a:ext cx="300736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i="0" spc="-5" dirty="0">
                <a:latin typeface="Arial"/>
                <a:cs typeface="Arial"/>
              </a:rPr>
              <a:t>An image</a:t>
            </a:r>
            <a:r>
              <a:rPr sz="2800" i="0" spc="-100" dirty="0">
                <a:latin typeface="Arial"/>
                <a:cs typeface="Arial"/>
              </a:rPr>
              <a:t> </a:t>
            </a:r>
            <a:r>
              <a:rPr sz="2800" i="0" dirty="0">
                <a:latin typeface="Arial"/>
                <a:cs typeface="Arial"/>
              </a:rPr>
              <a:t>classifier</a:t>
            </a:r>
            <a:endParaRPr sz="28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914644" y="1136297"/>
            <a:ext cx="3314693" cy="115252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7023" y="2679402"/>
            <a:ext cx="6388100" cy="14770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Unlike e.g. </a:t>
            </a:r>
            <a:r>
              <a:rPr sz="2400" dirty="0">
                <a:latin typeface="Arial"/>
                <a:cs typeface="Arial"/>
              </a:rPr>
              <a:t>sorting a </a:t>
            </a:r>
            <a:r>
              <a:rPr sz="2400" spc="-5" dirty="0">
                <a:latin typeface="Arial"/>
                <a:cs typeface="Arial"/>
              </a:rPr>
              <a:t>list of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numbers,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50">
              <a:latin typeface="Times New Roman"/>
              <a:cs typeface="Times New Roman"/>
            </a:endParaRPr>
          </a:p>
          <a:p>
            <a:pPr marL="12700" marR="5080">
              <a:lnSpc>
                <a:spcPts val="2850"/>
              </a:lnSpc>
            </a:pPr>
            <a:r>
              <a:rPr sz="2400" b="1" spc="-5" dirty="0">
                <a:latin typeface="Arial"/>
                <a:cs typeface="Arial"/>
              </a:rPr>
              <a:t>no obvious way </a:t>
            </a:r>
            <a:r>
              <a:rPr sz="2400" spc="-5" dirty="0">
                <a:latin typeface="Arial"/>
                <a:cs typeface="Arial"/>
              </a:rPr>
              <a:t>to hard-code the algorithm for  recognizing </a:t>
            </a:r>
            <a:r>
              <a:rPr sz="2400" dirty="0">
                <a:latin typeface="Arial"/>
                <a:cs typeface="Arial"/>
              </a:rPr>
              <a:t>a cat, </a:t>
            </a:r>
            <a:r>
              <a:rPr sz="2400" spc="-5" dirty="0">
                <a:latin typeface="Arial"/>
                <a:cs typeface="Arial"/>
              </a:rPr>
              <a:t>or other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classes.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105644" y="4693239"/>
            <a:ext cx="1117600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r>
              <a:rPr sz="1800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090"/>
              </a:lnSpc>
            </a:pPr>
            <a:fld id="{81D60167-4931-47E6-BA6A-407CBD079E47}" type="slidenum">
              <a:rPr dirty="0"/>
              <a:t>10</a:t>
            </a:fld>
            <a:endParaRPr dirty="0"/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April 6,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4" y="135000"/>
            <a:ext cx="416941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i="0" spc="-10" dirty="0">
                <a:latin typeface="Arial"/>
                <a:cs typeface="Arial"/>
              </a:rPr>
              <a:t>Attempts </a:t>
            </a:r>
            <a:r>
              <a:rPr sz="2800" i="0" spc="-5" dirty="0">
                <a:latin typeface="Arial"/>
                <a:cs typeface="Arial"/>
              </a:rPr>
              <a:t>have been</a:t>
            </a:r>
            <a:r>
              <a:rPr sz="2800" i="0" spc="-80" dirty="0">
                <a:latin typeface="Arial"/>
                <a:cs typeface="Arial"/>
              </a:rPr>
              <a:t> </a:t>
            </a:r>
            <a:r>
              <a:rPr sz="2800" i="0" spc="-5" dirty="0">
                <a:latin typeface="Arial"/>
                <a:cs typeface="Arial"/>
              </a:rPr>
              <a:t>made</a:t>
            </a:r>
            <a:endParaRPr sz="28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50624" y="1064010"/>
            <a:ext cx="2021795" cy="280380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444643" y="1063997"/>
            <a:ext cx="2021795" cy="280381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73024" y="4352922"/>
            <a:ext cx="271907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dirty="0">
                <a:solidFill>
                  <a:srgbClr val="B6B6B6"/>
                </a:solidFill>
                <a:latin typeface="Arial"/>
                <a:cs typeface="Arial"/>
              </a:rPr>
              <a:t>John </a:t>
            </a:r>
            <a:r>
              <a:rPr sz="600" spc="-5" dirty="0">
                <a:solidFill>
                  <a:srgbClr val="B6B6B6"/>
                </a:solidFill>
                <a:latin typeface="Arial"/>
                <a:cs typeface="Arial"/>
              </a:rPr>
              <a:t>Canny, </a:t>
            </a:r>
            <a:r>
              <a:rPr sz="600" dirty="0">
                <a:solidFill>
                  <a:srgbClr val="B6B6B6"/>
                </a:solidFill>
                <a:latin typeface="Arial"/>
                <a:cs typeface="Arial"/>
              </a:rPr>
              <a:t>“A </a:t>
            </a:r>
            <a:r>
              <a:rPr sz="600" spc="-5" dirty="0">
                <a:solidFill>
                  <a:srgbClr val="B6B6B6"/>
                </a:solidFill>
                <a:latin typeface="Arial"/>
                <a:cs typeface="Arial"/>
              </a:rPr>
              <a:t>Computational Approach to Edge Detection”, IEEE TPAMI</a:t>
            </a:r>
            <a:r>
              <a:rPr sz="600" spc="-65" dirty="0">
                <a:solidFill>
                  <a:srgbClr val="B6B6B6"/>
                </a:solidFill>
                <a:latin typeface="Arial"/>
                <a:cs typeface="Arial"/>
              </a:rPr>
              <a:t> </a:t>
            </a:r>
            <a:r>
              <a:rPr sz="600" spc="-5" dirty="0">
                <a:solidFill>
                  <a:srgbClr val="B6B6B6"/>
                </a:solidFill>
                <a:latin typeface="Arial"/>
                <a:cs typeface="Arial"/>
              </a:rPr>
              <a:t>1986</a:t>
            </a:r>
            <a:endParaRPr sz="6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272420" y="2465920"/>
            <a:ext cx="1000760" cy="0"/>
          </a:xfrm>
          <a:custGeom>
            <a:avLst/>
            <a:gdLst/>
            <a:ahLst/>
            <a:cxnLst/>
            <a:rect l="l" t="t" r="r" b="b"/>
            <a:pathLst>
              <a:path w="1000760">
                <a:moveTo>
                  <a:pt x="0" y="0"/>
                </a:moveTo>
                <a:lnTo>
                  <a:pt x="1000647" y="0"/>
                </a:lnTo>
              </a:path>
            </a:pathLst>
          </a:custGeom>
          <a:ln w="2857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258780" y="2404435"/>
            <a:ext cx="158249" cy="12297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879011" y="2443645"/>
            <a:ext cx="207010" cy="207010"/>
          </a:xfrm>
          <a:custGeom>
            <a:avLst/>
            <a:gdLst/>
            <a:ahLst/>
            <a:cxnLst/>
            <a:rect l="l" t="t" r="r" b="b"/>
            <a:pathLst>
              <a:path w="207009" h="207010">
                <a:moveTo>
                  <a:pt x="0" y="0"/>
                </a:moveTo>
                <a:lnTo>
                  <a:pt x="206999" y="206999"/>
                </a:lnTo>
              </a:path>
            </a:pathLst>
          </a:custGeom>
          <a:ln w="38099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066310" y="2446945"/>
            <a:ext cx="200660" cy="200660"/>
          </a:xfrm>
          <a:custGeom>
            <a:avLst/>
            <a:gdLst/>
            <a:ahLst/>
            <a:cxnLst/>
            <a:rect l="l" t="t" r="r" b="b"/>
            <a:pathLst>
              <a:path w="200659" h="200660">
                <a:moveTo>
                  <a:pt x="200399" y="0"/>
                </a:moveTo>
                <a:lnTo>
                  <a:pt x="0" y="200399"/>
                </a:lnTo>
              </a:path>
            </a:pathLst>
          </a:custGeom>
          <a:ln w="38099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072860" y="2355145"/>
            <a:ext cx="0" cy="295910"/>
          </a:xfrm>
          <a:custGeom>
            <a:avLst/>
            <a:gdLst/>
            <a:ahLst/>
            <a:cxnLst/>
            <a:rect l="l" t="t" r="r" b="b"/>
            <a:pathLst>
              <a:path h="295910">
                <a:moveTo>
                  <a:pt x="0" y="0"/>
                </a:moveTo>
                <a:lnTo>
                  <a:pt x="0" y="295499"/>
                </a:lnTo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138358" y="2355145"/>
            <a:ext cx="207010" cy="207010"/>
          </a:xfrm>
          <a:custGeom>
            <a:avLst/>
            <a:gdLst/>
            <a:ahLst/>
            <a:cxnLst/>
            <a:rect l="l" t="t" r="r" b="b"/>
            <a:pathLst>
              <a:path w="207009" h="207010">
                <a:moveTo>
                  <a:pt x="206999" y="206999"/>
                </a:moveTo>
                <a:lnTo>
                  <a:pt x="0" y="0"/>
                </a:lnTo>
              </a:path>
            </a:pathLst>
          </a:custGeom>
          <a:ln w="38099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957659" y="2358445"/>
            <a:ext cx="200660" cy="200660"/>
          </a:xfrm>
          <a:custGeom>
            <a:avLst/>
            <a:gdLst/>
            <a:ahLst/>
            <a:cxnLst/>
            <a:rect l="l" t="t" r="r" b="b"/>
            <a:pathLst>
              <a:path w="200659" h="200660">
                <a:moveTo>
                  <a:pt x="0" y="200399"/>
                </a:moveTo>
                <a:lnTo>
                  <a:pt x="200399" y="0"/>
                </a:lnTo>
              </a:path>
            </a:pathLst>
          </a:custGeom>
          <a:ln w="38099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151508" y="2355145"/>
            <a:ext cx="0" cy="295910"/>
          </a:xfrm>
          <a:custGeom>
            <a:avLst/>
            <a:gdLst/>
            <a:ahLst/>
            <a:cxnLst/>
            <a:rect l="l" t="t" r="r" b="b"/>
            <a:pathLst>
              <a:path h="295910">
                <a:moveTo>
                  <a:pt x="0" y="295499"/>
                </a:moveTo>
                <a:lnTo>
                  <a:pt x="0" y="0"/>
                </a:lnTo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464435" y="2309047"/>
            <a:ext cx="207010" cy="207010"/>
          </a:xfrm>
          <a:custGeom>
            <a:avLst/>
            <a:gdLst/>
            <a:ahLst/>
            <a:cxnLst/>
            <a:rect l="l" t="t" r="r" b="b"/>
            <a:pathLst>
              <a:path w="207009" h="207010">
                <a:moveTo>
                  <a:pt x="206999" y="0"/>
                </a:moveTo>
                <a:lnTo>
                  <a:pt x="0" y="206997"/>
                </a:lnTo>
              </a:path>
            </a:pathLst>
          </a:custGeom>
          <a:ln w="38099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467734" y="2496342"/>
            <a:ext cx="200660" cy="200660"/>
          </a:xfrm>
          <a:custGeom>
            <a:avLst/>
            <a:gdLst/>
            <a:ahLst/>
            <a:cxnLst/>
            <a:rect l="l" t="t" r="r" b="b"/>
            <a:pathLst>
              <a:path w="200659" h="200660">
                <a:moveTo>
                  <a:pt x="200399" y="200402"/>
                </a:moveTo>
                <a:lnTo>
                  <a:pt x="0" y="0"/>
                </a:lnTo>
              </a:path>
            </a:pathLst>
          </a:custGeom>
          <a:ln w="38099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464435" y="2502894"/>
            <a:ext cx="295910" cy="0"/>
          </a:xfrm>
          <a:custGeom>
            <a:avLst/>
            <a:gdLst/>
            <a:ahLst/>
            <a:cxnLst/>
            <a:rect l="l" t="t" r="r" b="b"/>
            <a:pathLst>
              <a:path w="295909">
                <a:moveTo>
                  <a:pt x="295499" y="0"/>
                </a:moveTo>
                <a:lnTo>
                  <a:pt x="0" y="0"/>
                </a:lnTo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631582" y="2489742"/>
            <a:ext cx="207010" cy="207010"/>
          </a:xfrm>
          <a:custGeom>
            <a:avLst/>
            <a:gdLst/>
            <a:ahLst/>
            <a:cxnLst/>
            <a:rect l="l" t="t" r="r" b="b"/>
            <a:pathLst>
              <a:path w="207009" h="207010">
                <a:moveTo>
                  <a:pt x="0" y="207002"/>
                </a:moveTo>
                <a:lnTo>
                  <a:pt x="206999" y="0"/>
                </a:lnTo>
              </a:path>
            </a:pathLst>
          </a:custGeom>
          <a:ln w="38099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634882" y="2309047"/>
            <a:ext cx="200660" cy="200660"/>
          </a:xfrm>
          <a:custGeom>
            <a:avLst/>
            <a:gdLst/>
            <a:ahLst/>
            <a:cxnLst/>
            <a:rect l="l" t="t" r="r" b="b"/>
            <a:pathLst>
              <a:path w="200659" h="200660">
                <a:moveTo>
                  <a:pt x="0" y="0"/>
                </a:moveTo>
                <a:lnTo>
                  <a:pt x="200399" y="200397"/>
                </a:lnTo>
              </a:path>
            </a:pathLst>
          </a:custGeom>
          <a:ln w="38099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543082" y="2502894"/>
            <a:ext cx="295910" cy="0"/>
          </a:xfrm>
          <a:custGeom>
            <a:avLst/>
            <a:gdLst/>
            <a:ahLst/>
            <a:cxnLst/>
            <a:rect l="l" t="t" r="r" b="b"/>
            <a:pathLst>
              <a:path w="295909">
                <a:moveTo>
                  <a:pt x="0" y="0"/>
                </a:moveTo>
                <a:lnTo>
                  <a:pt x="295499" y="0"/>
                </a:lnTo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2391871" y="2107430"/>
            <a:ext cx="90424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Find</a:t>
            </a:r>
            <a:r>
              <a:rPr sz="1400" spc="-7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edges</a:t>
            </a:r>
            <a:endParaRPr sz="1400">
              <a:latin typeface="Arial"/>
              <a:cs typeface="Arial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5466414" y="2502894"/>
            <a:ext cx="1000760" cy="0"/>
          </a:xfrm>
          <a:custGeom>
            <a:avLst/>
            <a:gdLst/>
            <a:ahLst/>
            <a:cxnLst/>
            <a:rect l="l" t="t" r="r" b="b"/>
            <a:pathLst>
              <a:path w="1000760">
                <a:moveTo>
                  <a:pt x="0" y="0"/>
                </a:moveTo>
                <a:lnTo>
                  <a:pt x="1000672" y="0"/>
                </a:lnTo>
              </a:path>
            </a:pathLst>
          </a:custGeom>
          <a:ln w="2857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452799" y="2441410"/>
            <a:ext cx="158249" cy="1229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5515303" y="2175210"/>
            <a:ext cx="101282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Find</a:t>
            </a:r>
            <a:r>
              <a:rPr sz="1400" spc="-8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corners</a:t>
            </a:r>
            <a:endParaRPr sz="14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7702849" y="3773203"/>
            <a:ext cx="23749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latin typeface="Arial"/>
                <a:cs typeface="Arial"/>
              </a:rPr>
              <a:t>?</a:t>
            </a:r>
            <a:endParaRPr sz="3000">
              <a:latin typeface="Arial"/>
              <a:cs typeface="Arial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7823634" y="2793769"/>
            <a:ext cx="0" cy="748665"/>
          </a:xfrm>
          <a:custGeom>
            <a:avLst/>
            <a:gdLst/>
            <a:ahLst/>
            <a:cxnLst/>
            <a:rect l="l" t="t" r="r" b="b"/>
            <a:pathLst>
              <a:path h="748664">
                <a:moveTo>
                  <a:pt x="0" y="0"/>
                </a:moveTo>
                <a:lnTo>
                  <a:pt x="0" y="748048"/>
                </a:lnTo>
              </a:path>
            </a:pathLst>
          </a:custGeom>
          <a:ln w="2857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7762147" y="3527530"/>
            <a:ext cx="122974" cy="15824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  <p:sp>
        <p:nvSpPr>
          <p:cNvPr id="28" name="object 28"/>
          <p:cNvSpPr txBox="1"/>
          <p:nvPr/>
        </p:nvSpPr>
        <p:spPr>
          <a:xfrm>
            <a:off x="5105644" y="4693239"/>
            <a:ext cx="1117600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r>
              <a:rPr sz="1800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1800">
              <a:latin typeface="Arial"/>
              <a:cs typeface="Arial"/>
            </a:endParaRPr>
          </a:p>
        </p:txBody>
      </p:sp>
      <p:sp>
        <p:nvSpPr>
          <p:cNvPr id="29" name="object 2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090"/>
              </a:lnSpc>
            </a:pPr>
            <a:fld id="{81D60167-4931-47E6-BA6A-407CBD079E47}" type="slidenum">
              <a:rPr dirty="0"/>
              <a:t>11</a:t>
            </a:fld>
            <a:endParaRPr dirty="0"/>
          </a:p>
        </p:txBody>
      </p:sp>
      <p:sp>
        <p:nvSpPr>
          <p:cNvPr id="30" name="object 3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April 6,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4" y="135000"/>
            <a:ext cx="353949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i="0" spc="-5" dirty="0">
                <a:latin typeface="Arial"/>
                <a:cs typeface="Arial"/>
              </a:rPr>
              <a:t>Data-Driven</a:t>
            </a:r>
            <a:r>
              <a:rPr sz="2800" i="0" spc="-85" dirty="0">
                <a:latin typeface="Arial"/>
                <a:cs typeface="Arial"/>
              </a:rPr>
              <a:t> </a:t>
            </a:r>
            <a:r>
              <a:rPr sz="2800" i="0" spc="-5" dirty="0">
                <a:latin typeface="Arial"/>
                <a:cs typeface="Arial"/>
              </a:rPr>
              <a:t>Approach</a:t>
            </a:r>
            <a:endParaRPr sz="2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80923" y="636281"/>
            <a:ext cx="6092825" cy="1419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95300" indent="-482600">
              <a:lnSpc>
                <a:spcPts val="2865"/>
              </a:lnSpc>
              <a:spcBef>
                <a:spcPts val="100"/>
              </a:spcBef>
              <a:buAutoNum type="arabicPeriod"/>
              <a:tabLst>
                <a:tab pos="495300" algn="l"/>
                <a:tab pos="495934" algn="l"/>
              </a:tabLst>
            </a:pPr>
            <a:r>
              <a:rPr sz="2400" spc="-5" dirty="0">
                <a:latin typeface="Arial"/>
                <a:cs typeface="Arial"/>
              </a:rPr>
              <a:t>Collect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dataset of images and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labels</a:t>
            </a:r>
            <a:endParaRPr sz="2400">
              <a:latin typeface="Arial"/>
              <a:cs typeface="Arial"/>
            </a:endParaRPr>
          </a:p>
          <a:p>
            <a:pPr marL="495300" indent="-482600">
              <a:lnSpc>
                <a:spcPts val="2850"/>
              </a:lnSpc>
              <a:buAutoNum type="arabicPeriod"/>
              <a:tabLst>
                <a:tab pos="495300" algn="l"/>
                <a:tab pos="495934" algn="l"/>
              </a:tabLst>
            </a:pPr>
            <a:r>
              <a:rPr sz="2400" spc="-5" dirty="0">
                <a:latin typeface="Arial"/>
                <a:cs typeface="Arial"/>
              </a:rPr>
              <a:t>Use Machine Learning to train </a:t>
            </a:r>
            <a:r>
              <a:rPr sz="2400" dirty="0">
                <a:latin typeface="Arial"/>
                <a:cs typeface="Arial"/>
              </a:rPr>
              <a:t>a</a:t>
            </a:r>
            <a:r>
              <a:rPr sz="2400" spc="-9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classifier</a:t>
            </a:r>
            <a:endParaRPr sz="2400">
              <a:latin typeface="Arial"/>
              <a:cs typeface="Arial"/>
            </a:endParaRPr>
          </a:p>
          <a:p>
            <a:pPr marL="495300" indent="-482600">
              <a:lnSpc>
                <a:spcPts val="2865"/>
              </a:lnSpc>
              <a:buAutoNum type="arabicPeriod"/>
              <a:tabLst>
                <a:tab pos="495300" algn="l"/>
                <a:tab pos="495934" algn="l"/>
              </a:tabLst>
            </a:pPr>
            <a:r>
              <a:rPr sz="2400" spc="-5" dirty="0">
                <a:latin typeface="Arial"/>
                <a:cs typeface="Arial"/>
              </a:rPr>
              <a:t>Evaluate the </a:t>
            </a:r>
            <a:r>
              <a:rPr sz="2400" dirty="0">
                <a:latin typeface="Arial"/>
                <a:cs typeface="Arial"/>
              </a:rPr>
              <a:t>classifier </a:t>
            </a:r>
            <a:r>
              <a:rPr sz="2400" spc="-5" dirty="0">
                <a:latin typeface="Arial"/>
                <a:cs typeface="Arial"/>
              </a:rPr>
              <a:t>on new</a:t>
            </a:r>
            <a:r>
              <a:rPr sz="2400" spc="-6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images</a:t>
            </a:r>
            <a:endParaRPr sz="2400">
              <a:latin typeface="Arial"/>
              <a:cs typeface="Arial"/>
            </a:endParaRPr>
          </a:p>
          <a:p>
            <a:pPr marL="2865755">
              <a:lnSpc>
                <a:spcPct val="100000"/>
              </a:lnSpc>
              <a:spcBef>
                <a:spcPts val="715"/>
              </a:spcBef>
            </a:pPr>
            <a:r>
              <a:rPr sz="1400" b="1" spc="-5" dirty="0">
                <a:latin typeface="Arial"/>
                <a:cs typeface="Arial"/>
              </a:rPr>
              <a:t>Example training</a:t>
            </a:r>
            <a:r>
              <a:rPr sz="1400" b="1" spc="-15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set</a:t>
            </a:r>
            <a:endParaRPr sz="1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75445" y="2062445"/>
            <a:ext cx="3040222" cy="21149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916133" y="2206295"/>
            <a:ext cx="4722290" cy="176802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5105644" y="4693239"/>
            <a:ext cx="1117600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r>
              <a:rPr sz="1800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090"/>
              </a:lnSpc>
            </a:pPr>
            <a:fld id="{81D60167-4931-47E6-BA6A-407CBD079E47}" type="slidenum">
              <a:rPr dirty="0"/>
              <a:t>12</a:t>
            </a:fld>
            <a:endParaRPr dirty="0"/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April 6,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4" y="135000"/>
            <a:ext cx="535876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i="0" spc="-5" dirty="0">
                <a:latin typeface="Arial"/>
                <a:cs typeface="Arial"/>
              </a:rPr>
              <a:t>First </a:t>
            </a:r>
            <a:r>
              <a:rPr sz="2800" i="0" dirty="0">
                <a:latin typeface="Arial"/>
                <a:cs typeface="Arial"/>
              </a:rPr>
              <a:t>classifier: </a:t>
            </a:r>
            <a:r>
              <a:rPr sz="2800" b="1" i="0" spc="-5" dirty="0">
                <a:latin typeface="Arial"/>
                <a:cs typeface="Arial"/>
              </a:rPr>
              <a:t>Nearest</a:t>
            </a:r>
            <a:r>
              <a:rPr sz="2800" b="1" i="0" spc="-75" dirty="0">
                <a:latin typeface="Arial"/>
                <a:cs typeface="Arial"/>
              </a:rPr>
              <a:t> </a:t>
            </a:r>
            <a:r>
              <a:rPr sz="2800" b="1" i="0" spc="-5" dirty="0">
                <a:latin typeface="Arial"/>
                <a:cs typeface="Arial"/>
              </a:rPr>
              <a:t>Neighbor</a:t>
            </a:r>
            <a:endParaRPr sz="2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787413" y="1280154"/>
            <a:ext cx="2496185" cy="257429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91440" marR="330200">
              <a:lnSpc>
                <a:spcPts val="2850"/>
              </a:lnSpc>
              <a:spcBef>
                <a:spcPts val="219"/>
              </a:spcBef>
            </a:pPr>
            <a:r>
              <a:rPr sz="2400" spc="-5" dirty="0">
                <a:latin typeface="Arial"/>
                <a:cs typeface="Arial"/>
              </a:rPr>
              <a:t>Memorize all  data and</a:t>
            </a:r>
            <a:r>
              <a:rPr sz="2400" spc="-9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labels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300">
              <a:latin typeface="Times New Roman"/>
              <a:cs typeface="Times New Roman"/>
            </a:endParaRPr>
          </a:p>
          <a:p>
            <a:pPr marL="12700" marR="5080">
              <a:lnSpc>
                <a:spcPts val="2850"/>
              </a:lnSpc>
            </a:pPr>
            <a:r>
              <a:rPr sz="2400" spc="-5" dirty="0">
                <a:latin typeface="Arial"/>
                <a:cs typeface="Arial"/>
              </a:rPr>
              <a:t>Predict the label  of the most</a:t>
            </a:r>
            <a:r>
              <a:rPr sz="2400" spc="-9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similar  </a:t>
            </a:r>
            <a:r>
              <a:rPr sz="2400" spc="-5" dirty="0">
                <a:latin typeface="Arial"/>
                <a:cs typeface="Arial"/>
              </a:rPr>
              <a:t>training</a:t>
            </a:r>
            <a:r>
              <a:rPr sz="2400" spc="-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image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92649" y="1024647"/>
            <a:ext cx="4162416" cy="289559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552290" y="1688221"/>
            <a:ext cx="971550" cy="0"/>
          </a:xfrm>
          <a:custGeom>
            <a:avLst/>
            <a:gdLst/>
            <a:ahLst/>
            <a:cxnLst/>
            <a:rect l="l" t="t" r="r" b="b"/>
            <a:pathLst>
              <a:path w="971550">
                <a:moveTo>
                  <a:pt x="0" y="0"/>
                </a:moveTo>
                <a:lnTo>
                  <a:pt x="971548" y="0"/>
                </a:lnTo>
              </a:path>
            </a:pathLst>
          </a:custGeom>
          <a:ln w="2857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509551" y="1626736"/>
            <a:ext cx="158249" cy="12296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552290" y="3284668"/>
            <a:ext cx="971550" cy="0"/>
          </a:xfrm>
          <a:custGeom>
            <a:avLst/>
            <a:gdLst/>
            <a:ahLst/>
            <a:cxnLst/>
            <a:rect l="l" t="t" r="r" b="b"/>
            <a:pathLst>
              <a:path w="971550">
                <a:moveTo>
                  <a:pt x="0" y="0"/>
                </a:moveTo>
                <a:lnTo>
                  <a:pt x="971523" y="0"/>
                </a:lnTo>
              </a:path>
            </a:pathLst>
          </a:custGeom>
          <a:ln w="2857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509526" y="3223180"/>
            <a:ext cx="158274" cy="12297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5105644" y="4693239"/>
            <a:ext cx="1117600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r>
              <a:rPr sz="1800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1800">
              <a:latin typeface="Arial"/>
              <a:cs typeface="Arial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090"/>
              </a:lnSpc>
            </a:pPr>
            <a:fld id="{81D60167-4931-47E6-BA6A-407CBD079E47}" type="slidenum">
              <a:rPr dirty="0"/>
              <a:t>13</a:t>
            </a:fld>
            <a:endParaRPr dirty="0"/>
          </a:p>
        </p:txBody>
      </p:sp>
      <p:sp>
        <p:nvSpPr>
          <p:cNvPr id="12" name="object 1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April 6,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4" y="135000"/>
            <a:ext cx="441198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i="0" spc="-10" dirty="0">
                <a:latin typeface="Arial"/>
                <a:cs typeface="Arial"/>
              </a:rPr>
              <a:t>Example </a:t>
            </a:r>
            <a:r>
              <a:rPr sz="2800" i="0" spc="-5" dirty="0">
                <a:latin typeface="Arial"/>
                <a:cs typeface="Arial"/>
              </a:rPr>
              <a:t>Dataset:</a:t>
            </a:r>
            <a:r>
              <a:rPr sz="2800" i="0" spc="-40" dirty="0">
                <a:latin typeface="Arial"/>
                <a:cs typeface="Arial"/>
              </a:rPr>
              <a:t> </a:t>
            </a:r>
            <a:r>
              <a:rPr sz="2800" b="1" i="0" spc="-5" dirty="0">
                <a:latin typeface="Arial"/>
                <a:cs typeface="Arial"/>
              </a:rPr>
              <a:t>CIFAR10</a:t>
            </a:r>
            <a:endParaRPr sz="2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66948" y="673354"/>
            <a:ext cx="2334895" cy="85216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10 </a:t>
            </a:r>
            <a:r>
              <a:rPr sz="1800" dirty="0">
                <a:latin typeface="Arial"/>
                <a:cs typeface="Arial"/>
              </a:rPr>
              <a:t>classes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1800" b="1" spc="-5" dirty="0">
                <a:latin typeface="Arial"/>
                <a:cs typeface="Arial"/>
              </a:rPr>
              <a:t>50,000 </a:t>
            </a:r>
            <a:r>
              <a:rPr sz="1800" spc="-5" dirty="0">
                <a:latin typeface="Arial"/>
                <a:cs typeface="Arial"/>
              </a:rPr>
              <a:t>training</a:t>
            </a:r>
            <a:r>
              <a:rPr sz="1800" spc="-8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images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1800" b="1" spc="-5" dirty="0">
                <a:latin typeface="Arial"/>
                <a:cs typeface="Arial"/>
              </a:rPr>
              <a:t>10,000 </a:t>
            </a:r>
            <a:r>
              <a:rPr sz="1800" spc="-5" dirty="0">
                <a:latin typeface="Arial"/>
                <a:cs typeface="Arial"/>
              </a:rPr>
              <a:t>testing</a:t>
            </a:r>
            <a:r>
              <a:rPr sz="1800" spc="-6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images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17755" y="1582671"/>
            <a:ext cx="3582118" cy="26843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4132" y="4360140"/>
            <a:ext cx="3347085" cy="111125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600" spc="-5" dirty="0">
                <a:latin typeface="Arial"/>
                <a:cs typeface="Arial"/>
              </a:rPr>
              <a:t>Alex Krizhevsky, </a:t>
            </a:r>
            <a:r>
              <a:rPr sz="600" dirty="0">
                <a:latin typeface="Arial"/>
                <a:cs typeface="Arial"/>
              </a:rPr>
              <a:t>“Learning Multiple </a:t>
            </a:r>
            <a:r>
              <a:rPr sz="600" spc="-5" dirty="0">
                <a:latin typeface="Arial"/>
                <a:cs typeface="Arial"/>
              </a:rPr>
              <a:t>Layers of Features from Tiny Images”, Technical Report,</a:t>
            </a:r>
            <a:r>
              <a:rPr sz="600" spc="-60" dirty="0">
                <a:latin typeface="Arial"/>
                <a:cs typeface="Arial"/>
              </a:rPr>
              <a:t> </a:t>
            </a:r>
            <a:r>
              <a:rPr sz="600" spc="-5" dirty="0">
                <a:latin typeface="Arial"/>
                <a:cs typeface="Arial"/>
              </a:rPr>
              <a:t>2009.</a:t>
            </a:r>
            <a:endParaRPr sz="6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5105644" y="4693239"/>
            <a:ext cx="1117600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r>
              <a:rPr sz="1800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090"/>
              </a:lnSpc>
            </a:pPr>
            <a:fld id="{81D60167-4931-47E6-BA6A-407CBD079E47}" type="slidenum">
              <a:rPr dirty="0"/>
              <a:t>14</a:t>
            </a:fld>
            <a:endParaRPr dirty="0"/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April 6,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4" y="135000"/>
            <a:ext cx="441198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i="0" spc="-10" dirty="0">
                <a:latin typeface="Arial"/>
                <a:cs typeface="Arial"/>
              </a:rPr>
              <a:t>Example </a:t>
            </a:r>
            <a:r>
              <a:rPr sz="2800" i="0" spc="-5" dirty="0">
                <a:latin typeface="Arial"/>
                <a:cs typeface="Arial"/>
              </a:rPr>
              <a:t>Dataset:</a:t>
            </a:r>
            <a:r>
              <a:rPr sz="2800" i="0" spc="-40" dirty="0">
                <a:latin typeface="Arial"/>
                <a:cs typeface="Arial"/>
              </a:rPr>
              <a:t> </a:t>
            </a:r>
            <a:r>
              <a:rPr sz="2800" b="1" i="0" spc="-5" dirty="0">
                <a:latin typeface="Arial"/>
                <a:cs typeface="Arial"/>
              </a:rPr>
              <a:t>CIFAR10</a:t>
            </a:r>
            <a:endParaRPr sz="2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66948" y="673354"/>
            <a:ext cx="2334895" cy="5759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10 </a:t>
            </a:r>
            <a:r>
              <a:rPr sz="1800" dirty="0">
                <a:latin typeface="Arial"/>
                <a:cs typeface="Arial"/>
              </a:rPr>
              <a:t>classes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1800" b="1" spc="-5" dirty="0">
                <a:latin typeface="Arial"/>
                <a:cs typeface="Arial"/>
              </a:rPr>
              <a:t>50,000 </a:t>
            </a:r>
            <a:r>
              <a:rPr sz="1800" spc="-5" dirty="0">
                <a:latin typeface="Arial"/>
                <a:cs typeface="Arial"/>
              </a:rPr>
              <a:t>training</a:t>
            </a:r>
            <a:r>
              <a:rPr sz="1800" spc="-8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images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66948" y="1225803"/>
            <a:ext cx="22593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10,000 </a:t>
            </a:r>
            <a:r>
              <a:rPr sz="1800" spc="-5" dirty="0">
                <a:latin typeface="Arial"/>
                <a:cs typeface="Arial"/>
              </a:rPr>
              <a:t>testing</a:t>
            </a:r>
            <a:r>
              <a:rPr sz="1800" spc="-8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images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415492" y="1160253"/>
            <a:ext cx="360552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Test images and nearest</a:t>
            </a:r>
            <a:r>
              <a:rPr sz="1800" spc="-8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neighbors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17755" y="1582671"/>
            <a:ext cx="3582118" cy="26843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272716" y="1562396"/>
            <a:ext cx="0" cy="2710180"/>
          </a:xfrm>
          <a:custGeom>
            <a:avLst/>
            <a:gdLst/>
            <a:ahLst/>
            <a:cxnLst/>
            <a:rect l="l" t="t" r="r" b="b"/>
            <a:pathLst>
              <a:path h="2710179">
                <a:moveTo>
                  <a:pt x="0" y="0"/>
                </a:moveTo>
                <a:lnTo>
                  <a:pt x="0" y="2709894"/>
                </a:lnTo>
              </a:path>
            </a:pathLst>
          </a:custGeom>
          <a:ln w="2857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563616" y="1551209"/>
            <a:ext cx="3341268" cy="27472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94132" y="4360140"/>
            <a:ext cx="3347085" cy="111125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600" spc="-5" dirty="0">
                <a:latin typeface="Arial"/>
                <a:cs typeface="Arial"/>
              </a:rPr>
              <a:t>Alex Krizhevsky, </a:t>
            </a:r>
            <a:r>
              <a:rPr sz="600" dirty="0">
                <a:latin typeface="Arial"/>
                <a:cs typeface="Arial"/>
              </a:rPr>
              <a:t>“Learning Multiple </a:t>
            </a:r>
            <a:r>
              <a:rPr sz="600" spc="-5" dirty="0">
                <a:latin typeface="Arial"/>
                <a:cs typeface="Arial"/>
              </a:rPr>
              <a:t>Layers of Features from Tiny Images”, Technical Report,</a:t>
            </a:r>
            <a:r>
              <a:rPr sz="600" spc="-60" dirty="0">
                <a:latin typeface="Arial"/>
                <a:cs typeface="Arial"/>
              </a:rPr>
              <a:t> </a:t>
            </a:r>
            <a:r>
              <a:rPr sz="600" spc="-5" dirty="0">
                <a:latin typeface="Arial"/>
                <a:cs typeface="Arial"/>
              </a:rPr>
              <a:t>2009.</a:t>
            </a:r>
            <a:endParaRPr sz="600">
              <a:latin typeface="Arial"/>
              <a:cs typeface="Arial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5105644" y="4693239"/>
            <a:ext cx="1117600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r>
              <a:rPr sz="1800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1800">
              <a:latin typeface="Arial"/>
              <a:cs typeface="Arial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090"/>
              </a:lnSpc>
            </a:pPr>
            <a:fld id="{81D60167-4931-47E6-BA6A-407CBD079E47}" type="slidenum">
              <a:rPr dirty="0"/>
              <a:t>15</a:t>
            </a:fld>
            <a:endParaRPr dirty="0"/>
          </a:p>
        </p:txBody>
      </p:sp>
      <p:sp>
        <p:nvSpPr>
          <p:cNvPr id="13" name="object 1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April 6,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4" y="135000"/>
            <a:ext cx="577405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i="0" spc="-5" dirty="0">
                <a:latin typeface="Arial"/>
                <a:cs typeface="Arial"/>
              </a:rPr>
              <a:t>Distance Metric </a:t>
            </a:r>
            <a:r>
              <a:rPr sz="2800" i="0" spc="-5" dirty="0">
                <a:latin typeface="Arial"/>
                <a:cs typeface="Arial"/>
              </a:rPr>
              <a:t>to </a:t>
            </a:r>
            <a:r>
              <a:rPr sz="2800" i="0" dirty="0">
                <a:latin typeface="Arial"/>
                <a:cs typeface="Arial"/>
              </a:rPr>
              <a:t>compare</a:t>
            </a:r>
            <a:r>
              <a:rPr sz="2800" i="0" spc="-85" dirty="0">
                <a:latin typeface="Arial"/>
                <a:cs typeface="Arial"/>
              </a:rPr>
              <a:t> </a:t>
            </a:r>
            <a:r>
              <a:rPr sz="2800" i="0" spc="-5" dirty="0">
                <a:latin typeface="Arial"/>
                <a:cs typeface="Arial"/>
              </a:rPr>
              <a:t>images</a:t>
            </a:r>
            <a:endParaRPr sz="28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52699" y="1834071"/>
            <a:ext cx="8820957" cy="25137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906594" y="894298"/>
            <a:ext cx="2464584" cy="67319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605598" y="955131"/>
            <a:ext cx="18008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Arial"/>
                <a:cs typeface="Arial"/>
              </a:rPr>
              <a:t>L1</a:t>
            </a:r>
            <a:r>
              <a:rPr sz="2400" b="1" spc="-90" dirty="0">
                <a:latin typeface="Arial"/>
                <a:cs typeface="Arial"/>
              </a:rPr>
              <a:t> </a:t>
            </a:r>
            <a:r>
              <a:rPr sz="2400" b="1" spc="-5" dirty="0">
                <a:latin typeface="Arial"/>
                <a:cs typeface="Arial"/>
              </a:rPr>
              <a:t>distance:</a:t>
            </a:r>
            <a:endParaRPr sz="24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5105644" y="4693239"/>
            <a:ext cx="1117600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r>
              <a:rPr sz="1800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090"/>
              </a:lnSpc>
            </a:pPr>
            <a:fld id="{81D60167-4931-47E6-BA6A-407CBD079E47}" type="slidenum">
              <a:rPr dirty="0"/>
              <a:t>16</a:t>
            </a:fld>
            <a:endParaRPr dirty="0"/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April 6,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8263508" y="2953381"/>
            <a:ext cx="32258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add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2849" y="39400"/>
            <a:ext cx="5780388" cy="44514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886263" y="154305"/>
            <a:ext cx="27686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Nearest Neighbor</a:t>
            </a:r>
            <a:r>
              <a:rPr sz="1800" spc="-8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classifier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105644" y="4693239"/>
            <a:ext cx="1117600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r>
              <a:rPr sz="1800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090"/>
              </a:lnSpc>
            </a:pPr>
            <a:fld id="{81D60167-4931-47E6-BA6A-407CBD079E47}" type="slidenum">
              <a:rPr dirty="0"/>
              <a:t>17</a:t>
            </a:fld>
            <a:endParaRPr dirty="0"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April 6,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2849" y="39400"/>
            <a:ext cx="5780388" cy="44514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886263" y="154305"/>
            <a:ext cx="27686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Nearest Neighbor</a:t>
            </a:r>
            <a:r>
              <a:rPr sz="1800" spc="-8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classifier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2649" y="1055072"/>
            <a:ext cx="5780405" cy="955040"/>
          </a:xfrm>
          <a:custGeom>
            <a:avLst/>
            <a:gdLst/>
            <a:ahLst/>
            <a:cxnLst/>
            <a:rect l="l" t="t" r="r" b="b"/>
            <a:pathLst>
              <a:path w="5780405" h="955039">
                <a:moveTo>
                  <a:pt x="0" y="0"/>
                </a:moveTo>
                <a:lnTo>
                  <a:pt x="5780388" y="0"/>
                </a:lnTo>
                <a:lnTo>
                  <a:pt x="5780388" y="954598"/>
                </a:lnTo>
                <a:lnTo>
                  <a:pt x="0" y="954598"/>
                </a:lnTo>
                <a:lnTo>
                  <a:pt x="0" y="0"/>
                </a:lnTo>
                <a:close/>
              </a:path>
            </a:pathLst>
          </a:custGeom>
          <a:ln w="3809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975712" y="1129002"/>
            <a:ext cx="23475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0000"/>
                </a:solidFill>
                <a:latin typeface="Arial"/>
                <a:cs typeface="Arial"/>
              </a:rPr>
              <a:t>Memorize training</a:t>
            </a:r>
            <a:r>
              <a:rPr sz="1800" spc="-8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Arial"/>
                <a:cs typeface="Arial"/>
              </a:rPr>
              <a:t>data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5105644" y="4693239"/>
            <a:ext cx="1117600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r>
              <a:rPr sz="1800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090"/>
              </a:lnSpc>
            </a:pPr>
            <a:fld id="{81D60167-4931-47E6-BA6A-407CBD079E47}" type="slidenum">
              <a:rPr dirty="0"/>
              <a:t>18</a:t>
            </a:fld>
            <a:endParaRPr dirty="0"/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April 6,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2849" y="39400"/>
            <a:ext cx="5780388" cy="44514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886263" y="154305"/>
            <a:ext cx="27686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0" spc="-5" dirty="0">
                <a:latin typeface="Arial"/>
                <a:cs typeface="Arial"/>
              </a:rPr>
              <a:t>Nearest Neighbor</a:t>
            </a:r>
            <a:r>
              <a:rPr sz="1800" i="0" spc="-85" dirty="0">
                <a:latin typeface="Arial"/>
                <a:cs typeface="Arial"/>
              </a:rPr>
              <a:t> </a:t>
            </a:r>
            <a:r>
              <a:rPr sz="1800" i="0" dirty="0">
                <a:latin typeface="Arial"/>
                <a:cs typeface="Arial"/>
              </a:rPr>
              <a:t>classifier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2649" y="2960069"/>
            <a:ext cx="5780405" cy="1178560"/>
          </a:xfrm>
          <a:custGeom>
            <a:avLst/>
            <a:gdLst/>
            <a:ahLst/>
            <a:cxnLst/>
            <a:rect l="l" t="t" r="r" b="b"/>
            <a:pathLst>
              <a:path w="5780405" h="1178560">
                <a:moveTo>
                  <a:pt x="0" y="0"/>
                </a:moveTo>
                <a:lnTo>
                  <a:pt x="5780388" y="0"/>
                </a:lnTo>
                <a:lnTo>
                  <a:pt x="5780388" y="1178397"/>
                </a:lnTo>
                <a:lnTo>
                  <a:pt x="0" y="1178397"/>
                </a:lnTo>
                <a:lnTo>
                  <a:pt x="0" y="0"/>
                </a:lnTo>
                <a:close/>
              </a:path>
            </a:pathLst>
          </a:custGeom>
          <a:ln w="3809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942860" y="3023949"/>
            <a:ext cx="3171190" cy="852169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39065" marR="614045" indent="-127000">
              <a:lnSpc>
                <a:spcPct val="100699"/>
              </a:lnSpc>
              <a:spcBef>
                <a:spcPts val="85"/>
              </a:spcBef>
            </a:pPr>
            <a:r>
              <a:rPr sz="1800" spc="-5" dirty="0">
                <a:solidFill>
                  <a:srgbClr val="FF0000"/>
                </a:solidFill>
                <a:latin typeface="Arial"/>
                <a:cs typeface="Arial"/>
              </a:rPr>
              <a:t>For each test image:  Find </a:t>
            </a:r>
            <a:r>
              <a:rPr sz="1800" dirty="0">
                <a:solidFill>
                  <a:srgbClr val="FF0000"/>
                </a:solidFill>
                <a:latin typeface="Arial"/>
                <a:cs typeface="Arial"/>
              </a:rPr>
              <a:t>closest </a:t>
            </a:r>
            <a:r>
              <a:rPr sz="1800" spc="-5" dirty="0">
                <a:solidFill>
                  <a:srgbClr val="FF0000"/>
                </a:solidFill>
                <a:latin typeface="Arial"/>
                <a:cs typeface="Arial"/>
              </a:rPr>
              <a:t>train</a:t>
            </a:r>
            <a:r>
              <a:rPr sz="1800" spc="-10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Arial"/>
                <a:cs typeface="Arial"/>
              </a:rPr>
              <a:t>image</a:t>
            </a:r>
            <a:endParaRPr sz="1800">
              <a:latin typeface="Arial"/>
              <a:cs typeface="Arial"/>
            </a:endParaRPr>
          </a:p>
          <a:p>
            <a:pPr marL="139065">
              <a:lnSpc>
                <a:spcPct val="100000"/>
              </a:lnSpc>
              <a:spcBef>
                <a:spcPts val="15"/>
              </a:spcBef>
            </a:pPr>
            <a:r>
              <a:rPr sz="1800" spc="-5" dirty="0">
                <a:solidFill>
                  <a:srgbClr val="FF0000"/>
                </a:solidFill>
                <a:latin typeface="Arial"/>
                <a:cs typeface="Arial"/>
              </a:rPr>
              <a:t>Predict label of nearest</a:t>
            </a:r>
            <a:r>
              <a:rPr sz="1800" spc="-8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Arial"/>
                <a:cs typeface="Arial"/>
              </a:rPr>
              <a:t>image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5105644" y="4693239"/>
            <a:ext cx="1117600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r>
              <a:rPr sz="1800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090"/>
              </a:lnSpc>
            </a:pPr>
            <a:fld id="{81D60167-4931-47E6-BA6A-407CBD079E47}" type="slidenum">
              <a:rPr dirty="0"/>
              <a:t>19</a:t>
            </a:fld>
            <a:endParaRPr dirty="0"/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April 6,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4" y="137032"/>
            <a:ext cx="731900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i="0" spc="-5" dirty="0">
                <a:latin typeface="Arial"/>
                <a:cs typeface="Arial"/>
              </a:rPr>
              <a:t>Image Classification</a:t>
            </a:r>
            <a:r>
              <a:rPr sz="2400" i="0" spc="-5" dirty="0">
                <a:latin typeface="Arial"/>
                <a:cs typeface="Arial"/>
              </a:rPr>
              <a:t>: </a:t>
            </a:r>
            <a:r>
              <a:rPr sz="2400" i="0" dirty="0">
                <a:latin typeface="Arial"/>
                <a:cs typeface="Arial"/>
              </a:rPr>
              <a:t>A core </a:t>
            </a:r>
            <a:r>
              <a:rPr sz="2400" i="0" spc="-5" dirty="0">
                <a:latin typeface="Arial"/>
                <a:cs typeface="Arial"/>
              </a:rPr>
              <a:t>task in Computer</a:t>
            </a:r>
            <a:r>
              <a:rPr sz="2400" i="0" spc="-80" dirty="0">
                <a:latin typeface="Arial"/>
                <a:cs typeface="Arial"/>
              </a:rPr>
              <a:t> </a:t>
            </a:r>
            <a:r>
              <a:rPr sz="2400" i="0" spc="-5" dirty="0">
                <a:latin typeface="Arial"/>
                <a:cs typeface="Arial"/>
              </a:rPr>
              <a:t>Vision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099716" y="2502044"/>
            <a:ext cx="1242695" cy="0"/>
          </a:xfrm>
          <a:custGeom>
            <a:avLst/>
            <a:gdLst/>
            <a:ahLst/>
            <a:cxnLst/>
            <a:rect l="l" t="t" r="r" b="b"/>
            <a:pathLst>
              <a:path w="1242695">
                <a:moveTo>
                  <a:pt x="0" y="0"/>
                </a:moveTo>
                <a:lnTo>
                  <a:pt x="1242297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332489" y="2461055"/>
            <a:ext cx="105499" cy="8198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257968" y="1140356"/>
            <a:ext cx="3733165" cy="15474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(assume given </a:t>
            </a:r>
            <a:r>
              <a:rPr sz="1800" dirty="0">
                <a:latin typeface="Arial"/>
                <a:cs typeface="Arial"/>
              </a:rPr>
              <a:t>set </a:t>
            </a:r>
            <a:r>
              <a:rPr sz="1800" spc="-5" dirty="0">
                <a:latin typeface="Arial"/>
                <a:cs typeface="Arial"/>
              </a:rPr>
              <a:t>of discrete</a:t>
            </a:r>
            <a:r>
              <a:rPr sz="1800" spc="-8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labels)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1800" spc="-5" dirty="0">
                <a:latin typeface="Arial"/>
                <a:cs typeface="Arial"/>
              </a:rPr>
              <a:t>{dog, </a:t>
            </a:r>
            <a:r>
              <a:rPr sz="1800" dirty="0">
                <a:latin typeface="Arial"/>
                <a:cs typeface="Arial"/>
              </a:rPr>
              <a:t>cat, </a:t>
            </a:r>
            <a:r>
              <a:rPr sz="1800" spc="-5" dirty="0">
                <a:latin typeface="Arial"/>
                <a:cs typeface="Arial"/>
              </a:rPr>
              <a:t>truck, plane,</a:t>
            </a:r>
            <a:r>
              <a:rPr sz="1800" spc="-3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...}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100">
              <a:latin typeface="Times New Roman"/>
              <a:cs typeface="Times New Roman"/>
            </a:endParaRPr>
          </a:p>
          <a:p>
            <a:pPr marL="185420" algn="ctr">
              <a:lnSpc>
                <a:spcPct val="100000"/>
              </a:lnSpc>
              <a:spcBef>
                <a:spcPts val="5"/>
              </a:spcBef>
            </a:pPr>
            <a:r>
              <a:rPr sz="2400" dirty="0">
                <a:latin typeface="Arial"/>
                <a:cs typeface="Arial"/>
              </a:rPr>
              <a:t>cat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335018" y="3785248"/>
            <a:ext cx="906780" cy="21209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4200"/>
              </a:lnSpc>
              <a:spcBef>
                <a:spcPts val="70"/>
              </a:spcBef>
            </a:pPr>
            <a:r>
              <a:rPr sz="600" u="sng" spc="-5" dirty="0">
                <a:solidFill>
                  <a:srgbClr val="999999"/>
                </a:solidFill>
                <a:uFill>
                  <a:solidFill>
                    <a:srgbClr val="999999"/>
                  </a:solidFill>
                </a:uFill>
                <a:latin typeface="Arial"/>
                <a:cs typeface="Arial"/>
                <a:hlinkClick r:id="rId3"/>
              </a:rPr>
              <a:t>This image</a:t>
            </a:r>
            <a:r>
              <a:rPr sz="600" spc="-5" dirty="0">
                <a:solidFill>
                  <a:srgbClr val="999999"/>
                </a:solidFill>
                <a:latin typeface="Arial"/>
                <a:cs typeface="Arial"/>
                <a:hlinkClick r:id="rId3"/>
              </a:rPr>
              <a:t> </a:t>
            </a:r>
            <a:r>
              <a:rPr sz="600" spc="-5" dirty="0">
                <a:solidFill>
                  <a:srgbClr val="999999"/>
                </a:solidFill>
                <a:latin typeface="Arial"/>
                <a:cs typeface="Arial"/>
              </a:rPr>
              <a:t>by </a:t>
            </a:r>
            <a:r>
              <a:rPr sz="600" u="sng" spc="-5" dirty="0">
                <a:solidFill>
                  <a:srgbClr val="999999"/>
                </a:solidFill>
                <a:uFill>
                  <a:solidFill>
                    <a:srgbClr val="999999"/>
                  </a:solidFill>
                </a:uFill>
                <a:latin typeface="Arial"/>
                <a:cs typeface="Arial"/>
                <a:hlinkClick r:id="rId4"/>
              </a:rPr>
              <a:t>Nikita</a:t>
            </a:r>
            <a:r>
              <a:rPr sz="600" spc="-5" dirty="0">
                <a:solidFill>
                  <a:srgbClr val="999999"/>
                </a:solidFill>
                <a:latin typeface="Arial"/>
                <a:cs typeface="Arial"/>
                <a:hlinkClick r:id="rId4"/>
              </a:rPr>
              <a:t> </a:t>
            </a:r>
            <a:r>
              <a:rPr sz="600" spc="-5" dirty="0">
                <a:solidFill>
                  <a:srgbClr val="999999"/>
                </a:solidFill>
                <a:latin typeface="Arial"/>
                <a:cs typeface="Arial"/>
              </a:rPr>
              <a:t>is  licensed under </a:t>
            </a:r>
            <a:r>
              <a:rPr sz="600" u="sng" spc="-5" dirty="0">
                <a:solidFill>
                  <a:srgbClr val="999999"/>
                </a:solidFill>
                <a:uFill>
                  <a:solidFill>
                    <a:srgbClr val="999999"/>
                  </a:solidFill>
                </a:uFill>
                <a:latin typeface="Arial"/>
                <a:cs typeface="Arial"/>
                <a:hlinkClick r:id="rId5"/>
              </a:rPr>
              <a:t>CC-BY</a:t>
            </a:r>
            <a:r>
              <a:rPr sz="600" u="sng" spc="-70" dirty="0">
                <a:solidFill>
                  <a:srgbClr val="999999"/>
                </a:solidFill>
                <a:uFill>
                  <a:solidFill>
                    <a:srgbClr val="999999"/>
                  </a:solidFill>
                </a:uFill>
                <a:latin typeface="Arial"/>
                <a:cs typeface="Arial"/>
                <a:hlinkClick r:id="rId5"/>
              </a:rPr>
              <a:t> </a:t>
            </a:r>
            <a:r>
              <a:rPr sz="600" u="sng" spc="-5" dirty="0">
                <a:solidFill>
                  <a:srgbClr val="999999"/>
                </a:solidFill>
                <a:uFill>
                  <a:solidFill>
                    <a:srgbClr val="999999"/>
                  </a:solidFill>
                </a:uFill>
                <a:latin typeface="Arial"/>
                <a:cs typeface="Arial"/>
                <a:hlinkClick r:id="rId5"/>
              </a:rPr>
              <a:t>2.0</a:t>
            </a:r>
            <a:endParaRPr sz="6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815548" y="982610"/>
            <a:ext cx="2021795" cy="280383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5105644" y="4693239"/>
            <a:ext cx="1117600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r>
              <a:rPr sz="1800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357165" y="4693229"/>
            <a:ext cx="178435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090"/>
              </a:lnSpc>
            </a:pPr>
            <a:fld id="{81D60167-4931-47E6-BA6A-407CBD079E47}" type="slidenum">
              <a:rPr sz="1800" dirty="0">
                <a:solidFill>
                  <a:srgbClr val="FFFFFF"/>
                </a:solidFill>
                <a:latin typeface="Arial"/>
                <a:cs typeface="Arial"/>
              </a:rPr>
              <a:t>2</a:t>
            </a:fld>
            <a:endParaRPr sz="1800">
              <a:latin typeface="Arial"/>
              <a:cs typeface="Arial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April 6,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2849" y="39400"/>
            <a:ext cx="5780388" cy="44514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886263" y="154305"/>
            <a:ext cx="2768600" cy="15081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Nearest Neighbor</a:t>
            </a:r>
            <a:r>
              <a:rPr sz="1800" spc="-8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classifier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550">
              <a:latin typeface="Times New Roman"/>
              <a:cs typeface="Times New Roman"/>
            </a:endParaRPr>
          </a:p>
          <a:p>
            <a:pPr marL="259079" marR="394970" algn="just">
              <a:lnSpc>
                <a:spcPct val="100699"/>
              </a:lnSpc>
            </a:pPr>
            <a:r>
              <a:rPr sz="1800" b="1" spc="-5" dirty="0">
                <a:latin typeface="Arial"/>
                <a:cs typeface="Arial"/>
              </a:rPr>
              <a:t>Q: </a:t>
            </a:r>
            <a:r>
              <a:rPr sz="1800" spc="-5" dirty="0">
                <a:latin typeface="Arial"/>
                <a:cs typeface="Arial"/>
              </a:rPr>
              <a:t>With </a:t>
            </a:r>
            <a:r>
              <a:rPr sz="1800" dirty="0">
                <a:latin typeface="Arial"/>
                <a:cs typeface="Arial"/>
              </a:rPr>
              <a:t>N</a:t>
            </a:r>
            <a:r>
              <a:rPr sz="1800" spc="-9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examples,  how fast are training  and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prediction?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105644" y="4693239"/>
            <a:ext cx="1117600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r>
              <a:rPr sz="1800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090"/>
              </a:lnSpc>
            </a:pPr>
            <a:fld id="{81D60167-4931-47E6-BA6A-407CBD079E47}" type="slidenum">
              <a:rPr dirty="0"/>
              <a:t>20</a:t>
            </a:fld>
            <a:endParaRPr dirty="0"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April 6,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2849" y="39400"/>
            <a:ext cx="5780388" cy="44514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886263" y="154305"/>
            <a:ext cx="2768600" cy="2336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Nearest Neighbor</a:t>
            </a:r>
            <a:r>
              <a:rPr sz="1800" spc="-8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classifier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550">
              <a:latin typeface="Times New Roman"/>
              <a:cs typeface="Times New Roman"/>
            </a:endParaRPr>
          </a:p>
          <a:p>
            <a:pPr marL="259079" marR="394970" algn="just">
              <a:lnSpc>
                <a:spcPct val="100699"/>
              </a:lnSpc>
            </a:pPr>
            <a:r>
              <a:rPr sz="1800" b="1" spc="-5" dirty="0">
                <a:latin typeface="Arial"/>
                <a:cs typeface="Arial"/>
              </a:rPr>
              <a:t>Q: </a:t>
            </a:r>
            <a:r>
              <a:rPr sz="1800" spc="-5" dirty="0">
                <a:latin typeface="Arial"/>
                <a:cs typeface="Arial"/>
              </a:rPr>
              <a:t>With </a:t>
            </a:r>
            <a:r>
              <a:rPr sz="1800" dirty="0">
                <a:latin typeface="Arial"/>
                <a:cs typeface="Arial"/>
              </a:rPr>
              <a:t>N</a:t>
            </a:r>
            <a:r>
              <a:rPr sz="1800" spc="-9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examples,  how fast are training  and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prediction?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850">
              <a:latin typeface="Times New Roman"/>
              <a:cs typeface="Times New Roman"/>
            </a:endParaRPr>
          </a:p>
          <a:p>
            <a:pPr marL="575945" marR="941069" indent="-316865">
              <a:lnSpc>
                <a:spcPct val="100699"/>
              </a:lnSpc>
            </a:pPr>
            <a:r>
              <a:rPr sz="1800" b="1" dirty="0">
                <a:latin typeface="Arial"/>
                <a:cs typeface="Arial"/>
              </a:rPr>
              <a:t>A</a:t>
            </a:r>
            <a:r>
              <a:rPr sz="1800" dirty="0">
                <a:latin typeface="Arial"/>
                <a:cs typeface="Arial"/>
              </a:rPr>
              <a:t>: </a:t>
            </a:r>
            <a:r>
              <a:rPr sz="1800" spc="-5" dirty="0">
                <a:latin typeface="Arial"/>
                <a:cs typeface="Arial"/>
              </a:rPr>
              <a:t>Train O(1),  predict</a:t>
            </a:r>
            <a:r>
              <a:rPr sz="1800" spc="-10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O(N)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105644" y="4693239"/>
            <a:ext cx="1117600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r>
              <a:rPr sz="1800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090"/>
              </a:lnSpc>
            </a:pPr>
            <a:fld id="{81D60167-4931-47E6-BA6A-407CBD079E47}" type="slidenum">
              <a:rPr dirty="0"/>
              <a:t>21</a:t>
            </a:fld>
            <a:endParaRPr dirty="0"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April 6,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2849" y="39400"/>
            <a:ext cx="5780388" cy="44514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886263" y="154305"/>
            <a:ext cx="2768600" cy="37179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Nearest Neighbor</a:t>
            </a:r>
            <a:r>
              <a:rPr sz="1800" spc="-8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classifier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550">
              <a:latin typeface="Times New Roman"/>
              <a:cs typeface="Times New Roman"/>
            </a:endParaRPr>
          </a:p>
          <a:p>
            <a:pPr marL="259079" marR="394970" algn="just">
              <a:lnSpc>
                <a:spcPct val="100699"/>
              </a:lnSpc>
            </a:pPr>
            <a:r>
              <a:rPr sz="1800" b="1" spc="-5" dirty="0">
                <a:latin typeface="Arial"/>
                <a:cs typeface="Arial"/>
              </a:rPr>
              <a:t>Q: </a:t>
            </a:r>
            <a:r>
              <a:rPr sz="1800" spc="-5" dirty="0">
                <a:latin typeface="Arial"/>
                <a:cs typeface="Arial"/>
              </a:rPr>
              <a:t>With </a:t>
            </a:r>
            <a:r>
              <a:rPr sz="1800" dirty="0">
                <a:latin typeface="Arial"/>
                <a:cs typeface="Arial"/>
              </a:rPr>
              <a:t>N</a:t>
            </a:r>
            <a:r>
              <a:rPr sz="1800" spc="-9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examples,  how fast are training  and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prediction?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850">
              <a:latin typeface="Times New Roman"/>
              <a:cs typeface="Times New Roman"/>
            </a:endParaRPr>
          </a:p>
          <a:p>
            <a:pPr marL="575945" marR="941069" indent="-316865">
              <a:lnSpc>
                <a:spcPct val="100699"/>
              </a:lnSpc>
            </a:pPr>
            <a:r>
              <a:rPr sz="1800" b="1" dirty="0">
                <a:latin typeface="Arial"/>
                <a:cs typeface="Arial"/>
              </a:rPr>
              <a:t>A</a:t>
            </a:r>
            <a:r>
              <a:rPr sz="1800" dirty="0">
                <a:latin typeface="Arial"/>
                <a:cs typeface="Arial"/>
              </a:rPr>
              <a:t>: </a:t>
            </a:r>
            <a:r>
              <a:rPr sz="1800" spc="-5" dirty="0">
                <a:latin typeface="Arial"/>
                <a:cs typeface="Arial"/>
              </a:rPr>
              <a:t>Train O(1),  predict</a:t>
            </a:r>
            <a:r>
              <a:rPr sz="1800" spc="-10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O(N)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850">
              <a:latin typeface="Times New Roman"/>
              <a:cs typeface="Times New Roman"/>
            </a:endParaRPr>
          </a:p>
          <a:p>
            <a:pPr marL="259079" marR="188595">
              <a:lnSpc>
                <a:spcPct val="100699"/>
              </a:lnSpc>
            </a:pPr>
            <a:r>
              <a:rPr sz="1800" spc="-5" dirty="0">
                <a:latin typeface="Arial"/>
                <a:cs typeface="Arial"/>
              </a:rPr>
              <a:t>This is bad: we want  </a:t>
            </a:r>
            <a:r>
              <a:rPr sz="1800" dirty="0">
                <a:latin typeface="Arial"/>
                <a:cs typeface="Arial"/>
              </a:rPr>
              <a:t>classifiers </a:t>
            </a:r>
            <a:r>
              <a:rPr sz="1800" spc="-5" dirty="0">
                <a:latin typeface="Arial"/>
                <a:cs typeface="Arial"/>
              </a:rPr>
              <a:t>that are</a:t>
            </a:r>
            <a:r>
              <a:rPr sz="1800" spc="-8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fast  </a:t>
            </a:r>
            <a:r>
              <a:rPr sz="1800" spc="-5" dirty="0">
                <a:latin typeface="Arial"/>
                <a:cs typeface="Arial"/>
              </a:rPr>
              <a:t>at prediction; </a:t>
            </a:r>
            <a:r>
              <a:rPr sz="1800" b="1" spc="-5" dirty="0">
                <a:latin typeface="Arial"/>
                <a:cs typeface="Arial"/>
              </a:rPr>
              <a:t>slow </a:t>
            </a:r>
            <a:r>
              <a:rPr sz="1800" spc="-5" dirty="0">
                <a:latin typeface="Arial"/>
                <a:cs typeface="Arial"/>
              </a:rPr>
              <a:t>for  training is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ok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105644" y="4693239"/>
            <a:ext cx="1117600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r>
              <a:rPr sz="1800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090"/>
              </a:lnSpc>
            </a:pPr>
            <a:fld id="{81D60167-4931-47E6-BA6A-407CBD079E47}" type="slidenum">
              <a:rPr dirty="0"/>
              <a:t>22</a:t>
            </a:fld>
            <a:endParaRPr dirty="0"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April 6,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4" y="135000"/>
            <a:ext cx="3951604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i="0" spc="-5" dirty="0">
                <a:latin typeface="Arial"/>
                <a:cs typeface="Arial"/>
              </a:rPr>
              <a:t>What does this look</a:t>
            </a:r>
            <a:r>
              <a:rPr sz="2800" i="0" spc="-95" dirty="0">
                <a:latin typeface="Arial"/>
                <a:cs typeface="Arial"/>
              </a:rPr>
              <a:t> </a:t>
            </a:r>
            <a:r>
              <a:rPr sz="2800" i="0" spc="-5" dirty="0">
                <a:latin typeface="Arial"/>
                <a:cs typeface="Arial"/>
              </a:rPr>
              <a:t>like?</a:t>
            </a:r>
            <a:endParaRPr sz="28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179995" y="681748"/>
            <a:ext cx="4783990" cy="348718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105644" y="4693239"/>
            <a:ext cx="1117600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r>
              <a:rPr sz="1800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090"/>
              </a:lnSpc>
            </a:pPr>
            <a:fld id="{81D60167-4931-47E6-BA6A-407CBD079E47}" type="slidenum">
              <a:rPr dirty="0"/>
              <a:t>23</a:t>
            </a:fld>
            <a:endParaRPr dirty="0"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April 6,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4" y="135000"/>
            <a:ext cx="3338829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i="0" spc="-10" dirty="0">
                <a:latin typeface="Arial"/>
                <a:cs typeface="Arial"/>
              </a:rPr>
              <a:t>K-Nearest</a:t>
            </a:r>
            <a:r>
              <a:rPr sz="2800" i="0" spc="-85" dirty="0">
                <a:latin typeface="Arial"/>
                <a:cs typeface="Arial"/>
              </a:rPr>
              <a:t> </a:t>
            </a:r>
            <a:r>
              <a:rPr sz="2800" i="0" spc="-5" dirty="0">
                <a:latin typeface="Arial"/>
                <a:cs typeface="Arial"/>
              </a:rPr>
              <a:t>Neighbors</a:t>
            </a:r>
            <a:endParaRPr sz="28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45824" y="1489847"/>
            <a:ext cx="2833444" cy="20653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206168" y="1489847"/>
            <a:ext cx="2863744" cy="208234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296837" y="1489847"/>
            <a:ext cx="2763919" cy="208234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175483" y="761529"/>
            <a:ext cx="4784090" cy="5759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spc="-5" dirty="0">
                <a:latin typeface="Arial"/>
                <a:cs typeface="Arial"/>
              </a:rPr>
              <a:t>Instead of </a:t>
            </a:r>
            <a:r>
              <a:rPr sz="1800" dirty="0">
                <a:latin typeface="Arial"/>
                <a:cs typeface="Arial"/>
              </a:rPr>
              <a:t>copying </a:t>
            </a:r>
            <a:r>
              <a:rPr sz="1800" spc="-5" dirty="0">
                <a:latin typeface="Arial"/>
                <a:cs typeface="Arial"/>
              </a:rPr>
              <a:t>label from nearest neighbor,  take </a:t>
            </a:r>
            <a:r>
              <a:rPr sz="1800" b="1" spc="-5" dirty="0">
                <a:latin typeface="Arial"/>
                <a:cs typeface="Arial"/>
              </a:rPr>
              <a:t>majority vote </a:t>
            </a:r>
            <a:r>
              <a:rPr sz="1800" spc="-5" dirty="0">
                <a:latin typeface="Arial"/>
                <a:cs typeface="Arial"/>
              </a:rPr>
              <a:t>from </a:t>
            </a:r>
            <a:r>
              <a:rPr sz="1800" dirty="0">
                <a:latin typeface="Arial"/>
                <a:cs typeface="Arial"/>
              </a:rPr>
              <a:t>K closest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points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5105644" y="4693239"/>
            <a:ext cx="1117600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r>
              <a:rPr sz="1800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1800">
              <a:latin typeface="Arial"/>
              <a:cs typeface="Arial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090"/>
              </a:lnSpc>
            </a:pPr>
            <a:fld id="{81D60167-4931-47E6-BA6A-407CBD079E47}" type="slidenum">
              <a:rPr dirty="0"/>
              <a:t>24</a:t>
            </a:fld>
            <a:endParaRPr dirty="0"/>
          </a:p>
        </p:txBody>
      </p:sp>
      <p:sp>
        <p:nvSpPr>
          <p:cNvPr id="13" name="object 1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April 6,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252169" y="3636072"/>
            <a:ext cx="5645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K =</a:t>
            </a:r>
            <a:r>
              <a:rPr sz="1800" spc="-1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1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261616" y="3636072"/>
            <a:ext cx="5645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K =</a:t>
            </a:r>
            <a:r>
              <a:rPr sz="1800" spc="-1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3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368426" y="3636072"/>
            <a:ext cx="5645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K =</a:t>
            </a:r>
            <a:r>
              <a:rPr sz="1800" spc="-1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5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409275" y="731351"/>
            <a:ext cx="4325436" cy="355646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84724" y="135000"/>
            <a:ext cx="3951604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i="0" spc="-5" dirty="0">
                <a:latin typeface="Arial"/>
                <a:cs typeface="Arial"/>
              </a:rPr>
              <a:t>What does this look</a:t>
            </a:r>
            <a:r>
              <a:rPr sz="2800" i="0" spc="-95" dirty="0">
                <a:latin typeface="Arial"/>
                <a:cs typeface="Arial"/>
              </a:rPr>
              <a:t> </a:t>
            </a:r>
            <a:r>
              <a:rPr sz="2800" i="0" spc="-5" dirty="0">
                <a:latin typeface="Arial"/>
                <a:cs typeface="Arial"/>
              </a:rPr>
              <a:t>like?</a:t>
            </a:r>
            <a:endParaRPr sz="28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105644" y="4693239"/>
            <a:ext cx="1117600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r>
              <a:rPr sz="1800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090"/>
              </a:lnSpc>
            </a:pPr>
            <a:fld id="{81D60167-4931-47E6-BA6A-407CBD079E47}" type="slidenum">
              <a:rPr dirty="0"/>
              <a:t>25</a:t>
            </a:fld>
            <a:endParaRPr dirty="0"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April 6,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409275" y="731351"/>
            <a:ext cx="4325436" cy="355646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84724" y="135000"/>
            <a:ext cx="3951604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i="0" spc="-5" dirty="0">
                <a:latin typeface="Arial"/>
                <a:cs typeface="Arial"/>
              </a:rPr>
              <a:t>What does this look</a:t>
            </a:r>
            <a:r>
              <a:rPr sz="2800" i="0" spc="-95" dirty="0">
                <a:latin typeface="Arial"/>
                <a:cs typeface="Arial"/>
              </a:rPr>
              <a:t> </a:t>
            </a:r>
            <a:r>
              <a:rPr sz="2800" i="0" spc="-5" dirty="0">
                <a:latin typeface="Arial"/>
                <a:cs typeface="Arial"/>
              </a:rPr>
              <a:t>like?</a:t>
            </a:r>
            <a:endParaRPr sz="28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5105644" y="4693239"/>
            <a:ext cx="1117600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r>
              <a:rPr sz="1800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090"/>
              </a:lnSpc>
            </a:pPr>
            <a:fld id="{81D60167-4931-47E6-BA6A-407CBD079E47}" type="slidenum">
              <a:rPr dirty="0"/>
              <a:t>26</a:t>
            </a:fld>
            <a:endParaRPr dirty="0"/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April 6,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3144968" y="2883869"/>
          <a:ext cx="304800" cy="13493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4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9781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69A84F"/>
                      </a:solidFill>
                      <a:prstDash val="solid"/>
                    </a:lnL>
                    <a:lnR w="38100">
                      <a:solidFill>
                        <a:srgbClr val="69A84F"/>
                      </a:solidFill>
                      <a:prstDash val="solid"/>
                    </a:lnR>
                    <a:lnT w="38100">
                      <a:solidFill>
                        <a:srgbClr val="69A84F"/>
                      </a:solidFill>
                      <a:prstDash val="solid"/>
                    </a:lnT>
                    <a:lnB w="38100">
                      <a:solidFill>
                        <a:srgbClr val="69A84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7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69A84F"/>
                      </a:solidFill>
                      <a:prstDash val="solid"/>
                    </a:lnL>
                    <a:lnR w="38100">
                      <a:solidFill>
                        <a:srgbClr val="69A84F"/>
                      </a:solidFill>
                      <a:prstDash val="solid"/>
                    </a:lnR>
                    <a:lnT w="38100">
                      <a:solidFill>
                        <a:srgbClr val="69A84F"/>
                      </a:solidFill>
                      <a:prstDash val="solid"/>
                    </a:lnT>
                    <a:lnB w="38100">
                      <a:solidFill>
                        <a:srgbClr val="69A84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81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69A84F"/>
                      </a:solidFill>
                      <a:prstDash val="solid"/>
                    </a:lnL>
                    <a:lnR w="38100">
                      <a:solidFill>
                        <a:srgbClr val="69A84F"/>
                      </a:solidFill>
                      <a:prstDash val="solid"/>
                    </a:lnR>
                    <a:lnT w="38100">
                      <a:solidFill>
                        <a:srgbClr val="69A84F"/>
                      </a:solidFill>
                      <a:prstDash val="solid"/>
                    </a:lnT>
                    <a:lnB w="38100">
                      <a:solidFill>
                        <a:srgbClr val="69A84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7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69A84F"/>
                      </a:solidFill>
                      <a:prstDash val="solid"/>
                    </a:lnL>
                    <a:lnR w="38100">
                      <a:solidFill>
                        <a:srgbClr val="69A84F"/>
                      </a:solidFill>
                      <a:prstDash val="solid"/>
                    </a:lnR>
                    <a:lnT w="38100">
                      <a:solidFill>
                        <a:srgbClr val="69A84F"/>
                      </a:solidFill>
                      <a:prstDash val="solid"/>
                    </a:lnT>
                    <a:lnB w="38100">
                      <a:solidFill>
                        <a:srgbClr val="69A84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781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69A84F"/>
                      </a:solidFill>
                      <a:prstDash val="solid"/>
                    </a:lnL>
                    <a:lnR w="38100">
                      <a:solidFill>
                        <a:srgbClr val="69A84F"/>
                      </a:solidFill>
                      <a:prstDash val="solid"/>
                    </a:lnR>
                    <a:lnT w="38100">
                      <a:solidFill>
                        <a:srgbClr val="69A84F"/>
                      </a:solidFill>
                      <a:prstDash val="solid"/>
                    </a:lnT>
                    <a:lnB w="38100">
                      <a:solidFill>
                        <a:srgbClr val="69A84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27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CC0000"/>
                      </a:solidFill>
                      <a:prstDash val="solid"/>
                    </a:lnL>
                    <a:lnR w="38100">
                      <a:solidFill>
                        <a:srgbClr val="CC0000"/>
                      </a:solidFill>
                      <a:prstDash val="solid"/>
                    </a:lnR>
                    <a:lnT w="38100">
                      <a:solidFill>
                        <a:srgbClr val="69A84F"/>
                      </a:solidFill>
                      <a:prstDash val="solid"/>
                    </a:lnT>
                    <a:lnB w="38100">
                      <a:solidFill>
                        <a:srgbClr val="CC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781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CC0000"/>
                      </a:solidFill>
                      <a:prstDash val="solid"/>
                    </a:lnL>
                    <a:lnR w="38100">
                      <a:solidFill>
                        <a:srgbClr val="CC0000"/>
                      </a:solidFill>
                      <a:prstDash val="solid"/>
                    </a:lnR>
                    <a:lnT w="38100">
                      <a:solidFill>
                        <a:srgbClr val="CC0000"/>
                      </a:solidFill>
                      <a:prstDash val="solid"/>
                    </a:lnT>
                    <a:lnB w="38100">
                      <a:solidFill>
                        <a:srgbClr val="CC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3144968" y="745098"/>
          <a:ext cx="304800" cy="20688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4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9781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CC0000"/>
                      </a:solidFill>
                      <a:prstDash val="solid"/>
                    </a:lnL>
                    <a:lnR w="38100">
                      <a:solidFill>
                        <a:srgbClr val="CC0000"/>
                      </a:solidFill>
                      <a:prstDash val="solid"/>
                    </a:lnR>
                    <a:lnT w="38100">
                      <a:solidFill>
                        <a:srgbClr val="CC0000"/>
                      </a:solidFill>
                      <a:prstDash val="solid"/>
                    </a:lnT>
                    <a:lnB w="38100">
                      <a:solidFill>
                        <a:srgbClr val="CC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51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CC0000"/>
                      </a:solidFill>
                      <a:prstDash val="solid"/>
                    </a:lnL>
                    <a:lnR w="38100">
                      <a:solidFill>
                        <a:srgbClr val="CC0000"/>
                      </a:solidFill>
                      <a:prstDash val="solid"/>
                    </a:lnR>
                    <a:lnT w="38100">
                      <a:solidFill>
                        <a:srgbClr val="CC0000"/>
                      </a:solidFill>
                      <a:prstDash val="solid"/>
                    </a:lnT>
                    <a:lnB w="38100">
                      <a:solidFill>
                        <a:srgbClr val="69A84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81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69A84F"/>
                      </a:solidFill>
                      <a:prstDash val="solid"/>
                    </a:lnL>
                    <a:lnR w="38100">
                      <a:solidFill>
                        <a:srgbClr val="69A84F"/>
                      </a:solidFill>
                      <a:prstDash val="solid"/>
                    </a:lnR>
                    <a:lnT w="38100">
                      <a:solidFill>
                        <a:srgbClr val="69A84F"/>
                      </a:solidFill>
                      <a:prstDash val="solid"/>
                    </a:lnT>
                    <a:lnB w="38100">
                      <a:solidFill>
                        <a:srgbClr val="69A84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651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CC0000"/>
                      </a:solidFill>
                      <a:prstDash val="solid"/>
                    </a:lnL>
                    <a:lnR w="38100">
                      <a:solidFill>
                        <a:srgbClr val="CC0000"/>
                      </a:solidFill>
                      <a:prstDash val="solid"/>
                    </a:lnR>
                    <a:lnT w="38100">
                      <a:solidFill>
                        <a:srgbClr val="69A84F"/>
                      </a:solidFill>
                      <a:prstDash val="solid"/>
                    </a:lnT>
                    <a:lnB w="38100">
                      <a:solidFill>
                        <a:srgbClr val="CC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781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CC0000"/>
                      </a:solidFill>
                      <a:prstDash val="solid"/>
                    </a:lnL>
                    <a:lnR w="38100">
                      <a:solidFill>
                        <a:srgbClr val="CC0000"/>
                      </a:solidFill>
                      <a:prstDash val="solid"/>
                    </a:lnR>
                    <a:lnT w="38100">
                      <a:solidFill>
                        <a:srgbClr val="CC0000"/>
                      </a:solidFill>
                      <a:prstDash val="solid"/>
                    </a:lnT>
                    <a:lnB w="38100">
                      <a:solidFill>
                        <a:srgbClr val="CC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651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CC0000"/>
                      </a:solidFill>
                      <a:prstDash val="solid"/>
                    </a:lnL>
                    <a:lnR w="38100">
                      <a:solidFill>
                        <a:srgbClr val="CC0000"/>
                      </a:solidFill>
                      <a:prstDash val="solid"/>
                    </a:lnR>
                    <a:lnT w="38100">
                      <a:solidFill>
                        <a:srgbClr val="CC0000"/>
                      </a:solidFill>
                      <a:prstDash val="solid"/>
                    </a:lnT>
                    <a:lnB w="38100">
                      <a:solidFill>
                        <a:srgbClr val="CC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781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CC0000"/>
                      </a:solidFill>
                      <a:prstDash val="solid"/>
                    </a:lnL>
                    <a:lnR w="38100">
                      <a:solidFill>
                        <a:srgbClr val="CC0000"/>
                      </a:solidFill>
                      <a:prstDash val="solid"/>
                    </a:lnR>
                    <a:lnT w="38100">
                      <a:solidFill>
                        <a:srgbClr val="CC0000"/>
                      </a:solidFill>
                      <a:prstDash val="solid"/>
                    </a:lnT>
                    <a:lnB w="38100">
                      <a:solidFill>
                        <a:srgbClr val="CC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96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CC0000"/>
                      </a:solidFill>
                      <a:prstDash val="solid"/>
                    </a:lnL>
                    <a:lnR w="38100">
                      <a:solidFill>
                        <a:srgbClr val="CC0000"/>
                      </a:solidFill>
                      <a:prstDash val="solid"/>
                    </a:lnR>
                    <a:lnT w="38100">
                      <a:solidFill>
                        <a:srgbClr val="CC0000"/>
                      </a:solidFill>
                      <a:prstDash val="solid"/>
                    </a:lnT>
                    <a:lnB w="38100">
                      <a:solidFill>
                        <a:srgbClr val="CC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781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CC0000"/>
                      </a:solidFill>
                      <a:prstDash val="solid"/>
                    </a:lnL>
                    <a:lnR w="38100">
                      <a:solidFill>
                        <a:srgbClr val="CC0000"/>
                      </a:solidFill>
                      <a:prstDash val="solid"/>
                    </a:lnR>
                    <a:lnT w="38100">
                      <a:solidFill>
                        <a:srgbClr val="CC0000"/>
                      </a:solidFill>
                      <a:prstDash val="solid"/>
                    </a:lnT>
                    <a:lnB w="38100">
                      <a:solidFill>
                        <a:srgbClr val="CC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27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CC0000"/>
                      </a:solidFill>
                      <a:prstDash val="solid"/>
                    </a:lnL>
                    <a:lnR w="38100">
                      <a:solidFill>
                        <a:srgbClr val="CC0000"/>
                      </a:solidFill>
                      <a:prstDash val="solid"/>
                    </a:lnR>
                    <a:lnT w="38100">
                      <a:solidFill>
                        <a:srgbClr val="CC0000"/>
                      </a:solidFill>
                      <a:prstDash val="solid"/>
                    </a:lnT>
                    <a:lnB w="38100">
                      <a:solidFill>
                        <a:srgbClr val="CC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9781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CC0000"/>
                      </a:solidFill>
                      <a:prstDash val="solid"/>
                    </a:lnL>
                    <a:lnR w="38100">
                      <a:solidFill>
                        <a:srgbClr val="CC0000"/>
                      </a:solidFill>
                      <a:prstDash val="solid"/>
                    </a:lnR>
                    <a:lnT w="38100">
                      <a:solidFill>
                        <a:srgbClr val="CC0000"/>
                      </a:solidFill>
                      <a:prstDash val="solid"/>
                    </a:lnT>
                    <a:lnB w="38100">
                      <a:solidFill>
                        <a:srgbClr val="CC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842038" y="2549719"/>
            <a:ext cx="1458595" cy="1458595"/>
          </a:xfrm>
          <a:custGeom>
            <a:avLst/>
            <a:gdLst/>
            <a:ahLst/>
            <a:cxnLst/>
            <a:rect l="l" t="t" r="r" b="b"/>
            <a:pathLst>
              <a:path w="1458595" h="1458595">
                <a:moveTo>
                  <a:pt x="0" y="729148"/>
                </a:moveTo>
                <a:lnTo>
                  <a:pt x="1550" y="681206"/>
                </a:lnTo>
                <a:lnTo>
                  <a:pt x="6139" y="634092"/>
                </a:lnTo>
                <a:lnTo>
                  <a:pt x="13670" y="587903"/>
                </a:lnTo>
                <a:lnTo>
                  <a:pt x="24046" y="542733"/>
                </a:lnTo>
                <a:lnTo>
                  <a:pt x="37172" y="498680"/>
                </a:lnTo>
                <a:lnTo>
                  <a:pt x="52951" y="455839"/>
                </a:lnTo>
                <a:lnTo>
                  <a:pt x="71288" y="414307"/>
                </a:lnTo>
                <a:lnTo>
                  <a:pt x="92086" y="374179"/>
                </a:lnTo>
                <a:lnTo>
                  <a:pt x="115250" y="335552"/>
                </a:lnTo>
                <a:lnTo>
                  <a:pt x="140682" y="298522"/>
                </a:lnTo>
                <a:lnTo>
                  <a:pt x="168288" y="263184"/>
                </a:lnTo>
                <a:lnTo>
                  <a:pt x="197971" y="229635"/>
                </a:lnTo>
                <a:lnTo>
                  <a:pt x="229635" y="197971"/>
                </a:lnTo>
                <a:lnTo>
                  <a:pt x="263184" y="168288"/>
                </a:lnTo>
                <a:lnTo>
                  <a:pt x="298522" y="140682"/>
                </a:lnTo>
                <a:lnTo>
                  <a:pt x="335552" y="115250"/>
                </a:lnTo>
                <a:lnTo>
                  <a:pt x="374179" y="92086"/>
                </a:lnTo>
                <a:lnTo>
                  <a:pt x="414307" y="71288"/>
                </a:lnTo>
                <a:lnTo>
                  <a:pt x="455839" y="52951"/>
                </a:lnTo>
                <a:lnTo>
                  <a:pt x="498680" y="37172"/>
                </a:lnTo>
                <a:lnTo>
                  <a:pt x="542733" y="24046"/>
                </a:lnTo>
                <a:lnTo>
                  <a:pt x="587903" y="13670"/>
                </a:lnTo>
                <a:lnTo>
                  <a:pt x="634092" y="6139"/>
                </a:lnTo>
                <a:lnTo>
                  <a:pt x="681206" y="1550"/>
                </a:lnTo>
                <a:lnTo>
                  <a:pt x="729148" y="0"/>
                </a:lnTo>
                <a:lnTo>
                  <a:pt x="777303" y="1590"/>
                </a:lnTo>
                <a:lnTo>
                  <a:pt x="824988" y="6323"/>
                </a:lnTo>
                <a:lnTo>
                  <a:pt x="872059" y="14140"/>
                </a:lnTo>
                <a:lnTo>
                  <a:pt x="918376" y="24982"/>
                </a:lnTo>
                <a:lnTo>
                  <a:pt x="963797" y="38790"/>
                </a:lnTo>
                <a:lnTo>
                  <a:pt x="1008179" y="55506"/>
                </a:lnTo>
                <a:lnTo>
                  <a:pt x="1051381" y="75070"/>
                </a:lnTo>
                <a:lnTo>
                  <a:pt x="1093260" y="97425"/>
                </a:lnTo>
                <a:lnTo>
                  <a:pt x="1133676" y="122512"/>
                </a:lnTo>
                <a:lnTo>
                  <a:pt x="1172486" y="150271"/>
                </a:lnTo>
                <a:lnTo>
                  <a:pt x="1209549" y="180645"/>
                </a:lnTo>
                <a:lnTo>
                  <a:pt x="1244722" y="213574"/>
                </a:lnTo>
                <a:lnTo>
                  <a:pt x="1277651" y="248747"/>
                </a:lnTo>
                <a:lnTo>
                  <a:pt x="1308025" y="285810"/>
                </a:lnTo>
                <a:lnTo>
                  <a:pt x="1335784" y="324620"/>
                </a:lnTo>
                <a:lnTo>
                  <a:pt x="1360871" y="365036"/>
                </a:lnTo>
                <a:lnTo>
                  <a:pt x="1383226" y="406916"/>
                </a:lnTo>
                <a:lnTo>
                  <a:pt x="1402790" y="450117"/>
                </a:lnTo>
                <a:lnTo>
                  <a:pt x="1419506" y="494499"/>
                </a:lnTo>
                <a:lnTo>
                  <a:pt x="1433314" y="539920"/>
                </a:lnTo>
                <a:lnTo>
                  <a:pt x="1444156" y="586237"/>
                </a:lnTo>
                <a:lnTo>
                  <a:pt x="1451973" y="633308"/>
                </a:lnTo>
                <a:lnTo>
                  <a:pt x="1456706" y="680993"/>
                </a:lnTo>
                <a:lnTo>
                  <a:pt x="1458297" y="729148"/>
                </a:lnTo>
                <a:lnTo>
                  <a:pt x="1456746" y="777090"/>
                </a:lnTo>
                <a:lnTo>
                  <a:pt x="1452157" y="824204"/>
                </a:lnTo>
                <a:lnTo>
                  <a:pt x="1444626" y="870393"/>
                </a:lnTo>
                <a:lnTo>
                  <a:pt x="1434250" y="915563"/>
                </a:lnTo>
                <a:lnTo>
                  <a:pt x="1421124" y="959616"/>
                </a:lnTo>
                <a:lnTo>
                  <a:pt x="1405345" y="1002457"/>
                </a:lnTo>
                <a:lnTo>
                  <a:pt x="1387008" y="1043989"/>
                </a:lnTo>
                <a:lnTo>
                  <a:pt x="1366210" y="1084117"/>
                </a:lnTo>
                <a:lnTo>
                  <a:pt x="1343046" y="1122744"/>
                </a:lnTo>
                <a:lnTo>
                  <a:pt x="1317614" y="1159774"/>
                </a:lnTo>
                <a:lnTo>
                  <a:pt x="1290008" y="1195112"/>
                </a:lnTo>
                <a:lnTo>
                  <a:pt x="1260325" y="1228661"/>
                </a:lnTo>
                <a:lnTo>
                  <a:pt x="1228661" y="1260325"/>
                </a:lnTo>
                <a:lnTo>
                  <a:pt x="1195112" y="1290008"/>
                </a:lnTo>
                <a:lnTo>
                  <a:pt x="1159774" y="1317614"/>
                </a:lnTo>
                <a:lnTo>
                  <a:pt x="1122744" y="1343046"/>
                </a:lnTo>
                <a:lnTo>
                  <a:pt x="1084117" y="1366210"/>
                </a:lnTo>
                <a:lnTo>
                  <a:pt x="1043989" y="1387008"/>
                </a:lnTo>
                <a:lnTo>
                  <a:pt x="1002457" y="1405345"/>
                </a:lnTo>
                <a:lnTo>
                  <a:pt x="959616" y="1421124"/>
                </a:lnTo>
                <a:lnTo>
                  <a:pt x="915563" y="1434250"/>
                </a:lnTo>
                <a:lnTo>
                  <a:pt x="870393" y="1444626"/>
                </a:lnTo>
                <a:lnTo>
                  <a:pt x="824204" y="1452157"/>
                </a:lnTo>
                <a:lnTo>
                  <a:pt x="777090" y="1456746"/>
                </a:lnTo>
                <a:lnTo>
                  <a:pt x="729148" y="1458297"/>
                </a:lnTo>
                <a:lnTo>
                  <a:pt x="681206" y="1456746"/>
                </a:lnTo>
                <a:lnTo>
                  <a:pt x="634092" y="1452157"/>
                </a:lnTo>
                <a:lnTo>
                  <a:pt x="587903" y="1444626"/>
                </a:lnTo>
                <a:lnTo>
                  <a:pt x="542733" y="1434250"/>
                </a:lnTo>
                <a:lnTo>
                  <a:pt x="498680" y="1421124"/>
                </a:lnTo>
                <a:lnTo>
                  <a:pt x="455839" y="1405345"/>
                </a:lnTo>
                <a:lnTo>
                  <a:pt x="414307" y="1387008"/>
                </a:lnTo>
                <a:lnTo>
                  <a:pt x="374179" y="1366210"/>
                </a:lnTo>
                <a:lnTo>
                  <a:pt x="335552" y="1343046"/>
                </a:lnTo>
                <a:lnTo>
                  <a:pt x="298522" y="1317614"/>
                </a:lnTo>
                <a:lnTo>
                  <a:pt x="263184" y="1290008"/>
                </a:lnTo>
                <a:lnTo>
                  <a:pt x="229635" y="1260325"/>
                </a:lnTo>
                <a:lnTo>
                  <a:pt x="197971" y="1228661"/>
                </a:lnTo>
                <a:lnTo>
                  <a:pt x="168288" y="1195112"/>
                </a:lnTo>
                <a:lnTo>
                  <a:pt x="140682" y="1159774"/>
                </a:lnTo>
                <a:lnTo>
                  <a:pt x="115250" y="1122744"/>
                </a:lnTo>
                <a:lnTo>
                  <a:pt x="92086" y="1084117"/>
                </a:lnTo>
                <a:lnTo>
                  <a:pt x="71288" y="1043989"/>
                </a:lnTo>
                <a:lnTo>
                  <a:pt x="52951" y="1002457"/>
                </a:lnTo>
                <a:lnTo>
                  <a:pt x="37172" y="959616"/>
                </a:lnTo>
                <a:lnTo>
                  <a:pt x="24046" y="915563"/>
                </a:lnTo>
                <a:lnTo>
                  <a:pt x="13670" y="870393"/>
                </a:lnTo>
                <a:lnTo>
                  <a:pt x="6139" y="824204"/>
                </a:lnTo>
                <a:lnTo>
                  <a:pt x="1550" y="777090"/>
                </a:lnTo>
                <a:lnTo>
                  <a:pt x="0" y="729148"/>
                </a:lnTo>
                <a:close/>
              </a:path>
            </a:pathLst>
          </a:custGeom>
          <a:ln w="2857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84724" y="135000"/>
            <a:ext cx="598487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10" dirty="0">
                <a:latin typeface="Arial"/>
                <a:cs typeface="Arial"/>
              </a:rPr>
              <a:t>K-Nearest </a:t>
            </a:r>
            <a:r>
              <a:rPr sz="2800" spc="-5" dirty="0">
                <a:latin typeface="Arial"/>
                <a:cs typeface="Arial"/>
              </a:rPr>
              <a:t>Neighbors: Distance</a:t>
            </a:r>
            <a:r>
              <a:rPr sz="2800" spc="-8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Metric</a:t>
            </a:r>
            <a:endParaRPr sz="2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26923" y="940681"/>
            <a:ext cx="75057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307840" algn="l"/>
              </a:tabLst>
            </a:pPr>
            <a:r>
              <a:rPr sz="2400" spc="-5" dirty="0">
                <a:latin typeface="Arial"/>
                <a:cs typeface="Arial"/>
              </a:rPr>
              <a:t>L1 (Manhattan) distance	L2 (Euclidean)</a:t>
            </a:r>
            <a:r>
              <a:rPr sz="2400" spc="-8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distance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08553" y="1369784"/>
            <a:ext cx="2715019" cy="7416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323414" y="1402447"/>
            <a:ext cx="2447919" cy="67627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121070" y="2385020"/>
            <a:ext cx="0" cy="1960880"/>
          </a:xfrm>
          <a:custGeom>
            <a:avLst/>
            <a:gdLst/>
            <a:ahLst/>
            <a:cxnLst/>
            <a:rect l="l" t="t" r="r" b="b"/>
            <a:pathLst>
              <a:path h="1960879">
                <a:moveTo>
                  <a:pt x="0" y="0"/>
                </a:moveTo>
                <a:lnTo>
                  <a:pt x="0" y="1960796"/>
                </a:lnTo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06722" y="3365418"/>
            <a:ext cx="2228850" cy="0"/>
          </a:xfrm>
          <a:custGeom>
            <a:avLst/>
            <a:gdLst/>
            <a:ahLst/>
            <a:cxnLst/>
            <a:rect l="l" t="t" r="r" b="b"/>
            <a:pathLst>
              <a:path w="2228850">
                <a:moveTo>
                  <a:pt x="2228695" y="0"/>
                </a:moveTo>
                <a:lnTo>
                  <a:pt x="0" y="0"/>
                </a:lnTo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395197" y="2629969"/>
            <a:ext cx="725805" cy="726440"/>
          </a:xfrm>
          <a:custGeom>
            <a:avLst/>
            <a:gdLst/>
            <a:ahLst/>
            <a:cxnLst/>
            <a:rect l="l" t="t" r="r" b="b"/>
            <a:pathLst>
              <a:path w="725805" h="726439">
                <a:moveTo>
                  <a:pt x="0" y="725998"/>
                </a:moveTo>
                <a:lnTo>
                  <a:pt x="725698" y="0"/>
                </a:lnTo>
              </a:path>
            </a:pathLst>
          </a:custGeom>
          <a:ln w="2857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111643" y="2629969"/>
            <a:ext cx="740410" cy="740410"/>
          </a:xfrm>
          <a:custGeom>
            <a:avLst/>
            <a:gdLst/>
            <a:ahLst/>
            <a:cxnLst/>
            <a:rect l="l" t="t" r="r" b="b"/>
            <a:pathLst>
              <a:path w="740410" h="740410">
                <a:moveTo>
                  <a:pt x="0" y="0"/>
                </a:moveTo>
                <a:lnTo>
                  <a:pt x="740101" y="740098"/>
                </a:lnTo>
              </a:path>
            </a:pathLst>
          </a:custGeom>
          <a:ln w="2857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125770" y="3365518"/>
            <a:ext cx="711835" cy="711835"/>
          </a:xfrm>
          <a:custGeom>
            <a:avLst/>
            <a:gdLst/>
            <a:ahLst/>
            <a:cxnLst/>
            <a:rect l="l" t="t" r="r" b="b"/>
            <a:pathLst>
              <a:path w="711835" h="711835">
                <a:moveTo>
                  <a:pt x="0" y="711598"/>
                </a:moveTo>
                <a:lnTo>
                  <a:pt x="711598" y="0"/>
                </a:lnTo>
              </a:path>
            </a:pathLst>
          </a:custGeom>
          <a:ln w="2857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409322" y="3370143"/>
            <a:ext cx="702310" cy="702310"/>
          </a:xfrm>
          <a:custGeom>
            <a:avLst/>
            <a:gdLst/>
            <a:ahLst/>
            <a:cxnLst/>
            <a:rect l="l" t="t" r="r" b="b"/>
            <a:pathLst>
              <a:path w="702310" h="702310">
                <a:moveTo>
                  <a:pt x="0" y="0"/>
                </a:moveTo>
                <a:lnTo>
                  <a:pt x="702298" y="702298"/>
                </a:lnTo>
              </a:path>
            </a:pathLst>
          </a:custGeom>
          <a:ln w="2857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571186" y="2320595"/>
            <a:ext cx="0" cy="1960880"/>
          </a:xfrm>
          <a:custGeom>
            <a:avLst/>
            <a:gdLst/>
            <a:ahLst/>
            <a:cxnLst/>
            <a:rect l="l" t="t" r="r" b="b"/>
            <a:pathLst>
              <a:path h="1960879">
                <a:moveTo>
                  <a:pt x="0" y="0"/>
                </a:moveTo>
                <a:lnTo>
                  <a:pt x="0" y="1960796"/>
                </a:lnTo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456839" y="3300993"/>
            <a:ext cx="2228850" cy="0"/>
          </a:xfrm>
          <a:custGeom>
            <a:avLst/>
            <a:gdLst/>
            <a:ahLst/>
            <a:cxnLst/>
            <a:rect l="l" t="t" r="r" b="b"/>
            <a:pathLst>
              <a:path w="2228850">
                <a:moveTo>
                  <a:pt x="2228695" y="0"/>
                </a:moveTo>
                <a:lnTo>
                  <a:pt x="0" y="0"/>
                </a:lnTo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5105644" y="4693239"/>
            <a:ext cx="1117600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r>
              <a:rPr sz="1800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1800">
              <a:latin typeface="Arial"/>
              <a:cs typeface="Arial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090"/>
              </a:lnSpc>
            </a:pPr>
            <a:fld id="{81D60167-4931-47E6-BA6A-407CBD079E47}" type="slidenum">
              <a:rPr dirty="0"/>
              <a:t>27</a:t>
            </a:fld>
            <a:endParaRPr dirty="0"/>
          </a:p>
        </p:txBody>
      </p:sp>
      <p:sp>
        <p:nvSpPr>
          <p:cNvPr id="18" name="object 1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April 6,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4" y="135000"/>
            <a:ext cx="277177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i="0" spc="-5" dirty="0">
                <a:latin typeface="Arial"/>
                <a:cs typeface="Arial"/>
              </a:rPr>
              <a:t>Hyperparameters</a:t>
            </a:r>
            <a:endParaRPr sz="28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105644" y="4693239"/>
            <a:ext cx="1117600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r>
              <a:rPr sz="1800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090"/>
              </a:lnSpc>
            </a:pPr>
            <a:fld id="{81D60167-4931-47E6-BA6A-407CBD079E47}" type="slidenum">
              <a:rPr dirty="0"/>
              <a:t>28</a:t>
            </a:fld>
            <a:endParaRPr dirty="0"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April 6,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5090" marR="163576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What </a:t>
            </a:r>
            <a:r>
              <a:rPr spc="-5" dirty="0"/>
              <a:t>is the best </a:t>
            </a:r>
            <a:r>
              <a:rPr dirty="0"/>
              <a:t>value </a:t>
            </a:r>
            <a:r>
              <a:rPr spc="-5" dirty="0"/>
              <a:t>of </a:t>
            </a:r>
            <a:r>
              <a:rPr b="1" dirty="0">
                <a:latin typeface="Arial"/>
                <a:cs typeface="Arial"/>
              </a:rPr>
              <a:t>k </a:t>
            </a:r>
            <a:r>
              <a:rPr spc="-5" dirty="0"/>
              <a:t>to use?  </a:t>
            </a:r>
            <a:r>
              <a:rPr spc="-10" dirty="0"/>
              <a:t>What </a:t>
            </a:r>
            <a:r>
              <a:rPr spc="-5" dirty="0"/>
              <a:t>is the best </a:t>
            </a:r>
            <a:r>
              <a:rPr b="1" spc="-5" dirty="0">
                <a:latin typeface="Arial"/>
                <a:cs typeface="Arial"/>
              </a:rPr>
              <a:t>distance </a:t>
            </a:r>
            <a:r>
              <a:rPr spc="-5" dirty="0"/>
              <a:t>to</a:t>
            </a:r>
            <a:r>
              <a:rPr dirty="0"/>
              <a:t> </a:t>
            </a:r>
            <a:r>
              <a:rPr spc="-5" dirty="0"/>
              <a:t>use?</a:t>
            </a:r>
          </a:p>
          <a:p>
            <a:pPr marL="72390">
              <a:lnSpc>
                <a:spcPct val="100000"/>
              </a:lnSpc>
              <a:spcBef>
                <a:spcPts val="35"/>
              </a:spcBef>
            </a:pPr>
            <a:endParaRPr sz="3100">
              <a:latin typeface="Times New Roman"/>
              <a:cs typeface="Times New Roman"/>
            </a:endParaRPr>
          </a:p>
          <a:p>
            <a:pPr marL="85090" marR="5080">
              <a:lnSpc>
                <a:spcPct val="100000"/>
              </a:lnSpc>
            </a:pPr>
            <a:r>
              <a:rPr spc="-10" dirty="0"/>
              <a:t>These </a:t>
            </a:r>
            <a:r>
              <a:rPr spc="-5" dirty="0"/>
              <a:t>are </a:t>
            </a:r>
            <a:r>
              <a:rPr b="1" spc="-5" dirty="0">
                <a:latin typeface="Arial"/>
                <a:cs typeface="Arial"/>
              </a:rPr>
              <a:t>hyperparameters</a:t>
            </a:r>
            <a:r>
              <a:rPr spc="-5" dirty="0"/>
              <a:t>: </a:t>
            </a:r>
            <a:r>
              <a:rPr dirty="0"/>
              <a:t>choices </a:t>
            </a:r>
            <a:r>
              <a:rPr spc="-5" dirty="0"/>
              <a:t>about  the algorithm that we </a:t>
            </a:r>
            <a:r>
              <a:rPr dirty="0"/>
              <a:t>set </a:t>
            </a:r>
            <a:r>
              <a:rPr spc="-5" dirty="0"/>
              <a:t>rather than</a:t>
            </a:r>
            <a:r>
              <a:rPr spc="-70" dirty="0"/>
              <a:t> </a:t>
            </a:r>
            <a:r>
              <a:rPr spc="-5" dirty="0"/>
              <a:t>learn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4" y="135000"/>
            <a:ext cx="277177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i="0" spc="-5" dirty="0">
                <a:latin typeface="Arial"/>
                <a:cs typeface="Arial"/>
              </a:rPr>
              <a:t>Hyperparameters</a:t>
            </a:r>
            <a:endParaRPr sz="28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105644" y="4693239"/>
            <a:ext cx="1117600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r>
              <a:rPr sz="1800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090"/>
              </a:lnSpc>
            </a:pPr>
            <a:fld id="{81D60167-4931-47E6-BA6A-407CBD079E47}" type="slidenum">
              <a:rPr dirty="0"/>
              <a:t>29</a:t>
            </a:fld>
            <a:endParaRPr dirty="0"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April 6,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5090" marR="163576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What </a:t>
            </a:r>
            <a:r>
              <a:rPr spc="-5" dirty="0"/>
              <a:t>is the best </a:t>
            </a:r>
            <a:r>
              <a:rPr dirty="0"/>
              <a:t>value </a:t>
            </a:r>
            <a:r>
              <a:rPr spc="-5" dirty="0"/>
              <a:t>of </a:t>
            </a:r>
            <a:r>
              <a:rPr b="1" dirty="0">
                <a:latin typeface="Arial"/>
                <a:cs typeface="Arial"/>
              </a:rPr>
              <a:t>k </a:t>
            </a:r>
            <a:r>
              <a:rPr spc="-5" dirty="0"/>
              <a:t>to use?  </a:t>
            </a:r>
            <a:r>
              <a:rPr spc="-10" dirty="0"/>
              <a:t>What </a:t>
            </a:r>
            <a:r>
              <a:rPr spc="-5" dirty="0"/>
              <a:t>is the best </a:t>
            </a:r>
            <a:r>
              <a:rPr b="1" spc="-5" dirty="0">
                <a:latin typeface="Arial"/>
                <a:cs typeface="Arial"/>
              </a:rPr>
              <a:t>distance </a:t>
            </a:r>
            <a:r>
              <a:rPr spc="-5" dirty="0"/>
              <a:t>to</a:t>
            </a:r>
            <a:r>
              <a:rPr dirty="0"/>
              <a:t> </a:t>
            </a:r>
            <a:r>
              <a:rPr spc="-5" dirty="0"/>
              <a:t>use?</a:t>
            </a:r>
          </a:p>
          <a:p>
            <a:pPr marL="72390">
              <a:lnSpc>
                <a:spcPct val="100000"/>
              </a:lnSpc>
              <a:spcBef>
                <a:spcPts val="35"/>
              </a:spcBef>
            </a:pPr>
            <a:endParaRPr sz="3100">
              <a:latin typeface="Times New Roman"/>
              <a:cs typeface="Times New Roman"/>
            </a:endParaRPr>
          </a:p>
          <a:p>
            <a:pPr marL="85090" marR="5080">
              <a:lnSpc>
                <a:spcPct val="100000"/>
              </a:lnSpc>
            </a:pPr>
            <a:r>
              <a:rPr spc="-10" dirty="0"/>
              <a:t>These </a:t>
            </a:r>
            <a:r>
              <a:rPr spc="-5" dirty="0"/>
              <a:t>are </a:t>
            </a:r>
            <a:r>
              <a:rPr b="1" spc="-5" dirty="0">
                <a:latin typeface="Arial"/>
                <a:cs typeface="Arial"/>
              </a:rPr>
              <a:t>hyperparameters</a:t>
            </a:r>
            <a:r>
              <a:rPr spc="-5" dirty="0"/>
              <a:t>: </a:t>
            </a:r>
            <a:r>
              <a:rPr dirty="0"/>
              <a:t>choices </a:t>
            </a:r>
            <a:r>
              <a:rPr spc="-5" dirty="0"/>
              <a:t>about  the algorithm that we </a:t>
            </a:r>
            <a:r>
              <a:rPr dirty="0"/>
              <a:t>set </a:t>
            </a:r>
            <a:r>
              <a:rPr spc="-5" dirty="0"/>
              <a:t>rather than</a:t>
            </a:r>
            <a:r>
              <a:rPr spc="-70" dirty="0"/>
              <a:t> </a:t>
            </a:r>
            <a:r>
              <a:rPr spc="-5" dirty="0"/>
              <a:t>learn</a:t>
            </a:r>
          </a:p>
          <a:p>
            <a:pPr marL="72390">
              <a:lnSpc>
                <a:spcPct val="100000"/>
              </a:lnSpc>
            </a:pPr>
            <a:endParaRPr sz="3150">
              <a:latin typeface="Times New Roman"/>
              <a:cs typeface="Times New Roman"/>
            </a:endParaRPr>
          </a:p>
          <a:p>
            <a:pPr marL="85090">
              <a:lnSpc>
                <a:spcPts val="2865"/>
              </a:lnSpc>
            </a:pPr>
            <a:r>
              <a:rPr sz="2400" spc="-5" dirty="0">
                <a:solidFill>
                  <a:srgbClr val="38751C"/>
                </a:solidFill>
              </a:rPr>
              <a:t>Very</a:t>
            </a:r>
            <a:r>
              <a:rPr sz="2400" spc="-15" dirty="0">
                <a:solidFill>
                  <a:srgbClr val="38751C"/>
                </a:solidFill>
              </a:rPr>
              <a:t> </a:t>
            </a:r>
            <a:r>
              <a:rPr sz="2400" spc="-5" dirty="0">
                <a:solidFill>
                  <a:srgbClr val="38751C"/>
                </a:solidFill>
              </a:rPr>
              <a:t>problem-dependent.</a:t>
            </a:r>
            <a:endParaRPr sz="2400"/>
          </a:p>
          <a:p>
            <a:pPr marL="85090">
              <a:lnSpc>
                <a:spcPts val="2865"/>
              </a:lnSpc>
            </a:pPr>
            <a:r>
              <a:rPr sz="2400" spc="-5" dirty="0">
                <a:solidFill>
                  <a:srgbClr val="38751C"/>
                </a:solidFill>
              </a:rPr>
              <a:t>Must try them all out and </a:t>
            </a:r>
            <a:r>
              <a:rPr sz="2400" dirty="0">
                <a:solidFill>
                  <a:srgbClr val="38751C"/>
                </a:solidFill>
              </a:rPr>
              <a:t>see </a:t>
            </a:r>
            <a:r>
              <a:rPr sz="2400" spc="-5" dirty="0">
                <a:solidFill>
                  <a:srgbClr val="38751C"/>
                </a:solidFill>
              </a:rPr>
              <a:t>what works</a:t>
            </a:r>
            <a:r>
              <a:rPr sz="2400" spc="-45" dirty="0">
                <a:solidFill>
                  <a:srgbClr val="38751C"/>
                </a:solidFill>
              </a:rPr>
              <a:t> </a:t>
            </a:r>
            <a:r>
              <a:rPr sz="2400" spc="-5" dirty="0">
                <a:solidFill>
                  <a:srgbClr val="38751C"/>
                </a:solidFill>
              </a:rPr>
              <a:t>best.</a:t>
            </a:r>
            <a:endParaRPr sz="24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35018" y="3785248"/>
            <a:ext cx="906780" cy="21209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4200"/>
              </a:lnSpc>
              <a:spcBef>
                <a:spcPts val="70"/>
              </a:spcBef>
            </a:pPr>
            <a:r>
              <a:rPr sz="600" u="sng" spc="-5" dirty="0">
                <a:solidFill>
                  <a:srgbClr val="999999"/>
                </a:solidFill>
                <a:uFill>
                  <a:solidFill>
                    <a:srgbClr val="999999"/>
                  </a:solidFill>
                </a:uFill>
                <a:latin typeface="Arial"/>
                <a:cs typeface="Arial"/>
                <a:hlinkClick r:id="rId2"/>
              </a:rPr>
              <a:t>This image</a:t>
            </a:r>
            <a:r>
              <a:rPr sz="600" spc="-5" dirty="0">
                <a:solidFill>
                  <a:srgbClr val="999999"/>
                </a:solidFill>
                <a:latin typeface="Arial"/>
                <a:cs typeface="Arial"/>
                <a:hlinkClick r:id="rId2"/>
              </a:rPr>
              <a:t> </a:t>
            </a:r>
            <a:r>
              <a:rPr sz="600" spc="-5" dirty="0">
                <a:solidFill>
                  <a:srgbClr val="999999"/>
                </a:solidFill>
                <a:latin typeface="Arial"/>
                <a:cs typeface="Arial"/>
              </a:rPr>
              <a:t>by </a:t>
            </a:r>
            <a:r>
              <a:rPr sz="600" u="sng" spc="-5" dirty="0">
                <a:solidFill>
                  <a:srgbClr val="999999"/>
                </a:solidFill>
                <a:uFill>
                  <a:solidFill>
                    <a:srgbClr val="999999"/>
                  </a:solidFill>
                </a:uFill>
                <a:latin typeface="Arial"/>
                <a:cs typeface="Arial"/>
                <a:hlinkClick r:id="rId3"/>
              </a:rPr>
              <a:t>Nikita</a:t>
            </a:r>
            <a:r>
              <a:rPr sz="600" spc="-5" dirty="0">
                <a:solidFill>
                  <a:srgbClr val="999999"/>
                </a:solidFill>
                <a:latin typeface="Arial"/>
                <a:cs typeface="Arial"/>
                <a:hlinkClick r:id="rId3"/>
              </a:rPr>
              <a:t> </a:t>
            </a:r>
            <a:r>
              <a:rPr sz="600" spc="-5" dirty="0">
                <a:solidFill>
                  <a:srgbClr val="999999"/>
                </a:solidFill>
                <a:latin typeface="Arial"/>
                <a:cs typeface="Arial"/>
              </a:rPr>
              <a:t>is  licensed under </a:t>
            </a:r>
            <a:r>
              <a:rPr sz="600" u="sng" spc="-5" dirty="0">
                <a:solidFill>
                  <a:srgbClr val="999999"/>
                </a:solidFill>
                <a:uFill>
                  <a:solidFill>
                    <a:srgbClr val="999999"/>
                  </a:solidFill>
                </a:uFill>
                <a:latin typeface="Arial"/>
                <a:cs typeface="Arial"/>
                <a:hlinkClick r:id="rId4"/>
              </a:rPr>
              <a:t>CC-BY</a:t>
            </a:r>
            <a:r>
              <a:rPr sz="600" u="sng" spc="-70" dirty="0">
                <a:solidFill>
                  <a:srgbClr val="999999"/>
                </a:solidFill>
                <a:uFill>
                  <a:solidFill>
                    <a:srgbClr val="999999"/>
                  </a:solidFill>
                </a:uFill>
                <a:latin typeface="Arial"/>
                <a:cs typeface="Arial"/>
                <a:hlinkClick r:id="rId4"/>
              </a:rPr>
              <a:t> </a:t>
            </a:r>
            <a:r>
              <a:rPr sz="600" u="sng" spc="-5" dirty="0">
                <a:solidFill>
                  <a:srgbClr val="999999"/>
                </a:solidFill>
                <a:uFill>
                  <a:solidFill>
                    <a:srgbClr val="999999"/>
                  </a:solidFill>
                </a:uFill>
                <a:latin typeface="Arial"/>
                <a:cs typeface="Arial"/>
                <a:hlinkClick r:id="rId4"/>
              </a:rPr>
              <a:t>2.0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15548" y="982610"/>
            <a:ext cx="2021795" cy="280383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84724" y="137032"/>
            <a:ext cx="39655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i="0" spc="-5" dirty="0">
                <a:latin typeface="Arial"/>
                <a:cs typeface="Arial"/>
              </a:rPr>
              <a:t>The Problem</a:t>
            </a:r>
            <a:r>
              <a:rPr sz="2400" i="0" spc="-5" dirty="0">
                <a:latin typeface="Arial"/>
                <a:cs typeface="Arial"/>
              </a:rPr>
              <a:t>: Semantic</a:t>
            </a:r>
            <a:r>
              <a:rPr sz="2400" i="0" spc="-75" dirty="0">
                <a:latin typeface="Arial"/>
                <a:cs typeface="Arial"/>
              </a:rPr>
              <a:t> </a:t>
            </a:r>
            <a:r>
              <a:rPr sz="2400" i="0" spc="-5" dirty="0">
                <a:latin typeface="Arial"/>
                <a:cs typeface="Arial"/>
              </a:rPr>
              <a:t>Gap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007764" y="394049"/>
            <a:ext cx="2543369" cy="184727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998239" y="384524"/>
            <a:ext cx="2562860" cy="1866900"/>
          </a:xfrm>
          <a:custGeom>
            <a:avLst/>
            <a:gdLst/>
            <a:ahLst/>
            <a:cxnLst/>
            <a:rect l="l" t="t" r="r" b="b"/>
            <a:pathLst>
              <a:path w="2562859" h="1866900">
                <a:moveTo>
                  <a:pt x="0" y="0"/>
                </a:moveTo>
                <a:lnTo>
                  <a:pt x="2562419" y="0"/>
                </a:lnTo>
                <a:lnTo>
                  <a:pt x="2562419" y="1866321"/>
                </a:lnTo>
                <a:lnTo>
                  <a:pt x="0" y="1866321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003545" y="2187708"/>
            <a:ext cx="393700" cy="393700"/>
          </a:xfrm>
          <a:custGeom>
            <a:avLst/>
            <a:gdLst/>
            <a:ahLst/>
            <a:cxnLst/>
            <a:rect l="l" t="t" r="r" b="b"/>
            <a:pathLst>
              <a:path w="393700" h="393700">
                <a:moveTo>
                  <a:pt x="0" y="0"/>
                </a:moveTo>
                <a:lnTo>
                  <a:pt x="393599" y="0"/>
                </a:lnTo>
                <a:lnTo>
                  <a:pt x="393599" y="393586"/>
                </a:lnTo>
                <a:lnTo>
                  <a:pt x="0" y="393586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391095" y="381099"/>
            <a:ext cx="2607945" cy="1819910"/>
          </a:xfrm>
          <a:custGeom>
            <a:avLst/>
            <a:gdLst/>
            <a:ahLst/>
            <a:cxnLst/>
            <a:rect l="l" t="t" r="r" b="b"/>
            <a:pathLst>
              <a:path w="2607945" h="1819910">
                <a:moveTo>
                  <a:pt x="0" y="1819496"/>
                </a:moveTo>
                <a:lnTo>
                  <a:pt x="2607894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397670" y="2253045"/>
            <a:ext cx="2595245" cy="342265"/>
          </a:xfrm>
          <a:custGeom>
            <a:avLst/>
            <a:gdLst/>
            <a:ahLst/>
            <a:cxnLst/>
            <a:rect l="l" t="t" r="r" b="b"/>
            <a:pathLst>
              <a:path w="2595245" h="342264">
                <a:moveTo>
                  <a:pt x="0" y="341699"/>
                </a:moveTo>
                <a:lnTo>
                  <a:pt x="2594694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4963464" y="2318951"/>
            <a:ext cx="2290445" cy="98234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2425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What the </a:t>
            </a:r>
            <a:r>
              <a:rPr sz="1400" dirty="0">
                <a:latin typeface="Arial"/>
                <a:cs typeface="Arial"/>
              </a:rPr>
              <a:t>computer</a:t>
            </a:r>
            <a:r>
              <a:rPr sz="1400" spc="-9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sees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 marL="12700" marR="38735">
              <a:lnSpc>
                <a:spcPts val="1650"/>
              </a:lnSpc>
              <a:spcBef>
                <a:spcPts val="880"/>
              </a:spcBef>
            </a:pPr>
            <a:r>
              <a:rPr sz="1400" spc="-5" dirty="0">
                <a:latin typeface="Arial"/>
                <a:cs typeface="Arial"/>
              </a:rPr>
              <a:t>An image is just </a:t>
            </a:r>
            <a:r>
              <a:rPr sz="1400" dirty="0">
                <a:latin typeface="Arial"/>
                <a:cs typeface="Arial"/>
              </a:rPr>
              <a:t>a </a:t>
            </a:r>
            <a:r>
              <a:rPr sz="1400" spc="-5" dirty="0">
                <a:latin typeface="Arial"/>
                <a:cs typeface="Arial"/>
              </a:rPr>
              <a:t>big grid of  numbers between [0,</a:t>
            </a:r>
            <a:r>
              <a:rPr sz="1400" spc="-5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255]:</a:t>
            </a:r>
            <a:endParaRPr sz="1400">
              <a:latin typeface="Arial"/>
              <a:cs typeface="Arial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5105644" y="4693239"/>
            <a:ext cx="1117600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r>
              <a:rPr sz="1800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18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357165" y="4693229"/>
            <a:ext cx="178435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090"/>
              </a:lnSpc>
            </a:pPr>
            <a:fld id="{81D60167-4931-47E6-BA6A-407CBD079E47}" type="slidenum">
              <a:rPr sz="1800" dirty="0">
                <a:solidFill>
                  <a:srgbClr val="FFFFFF"/>
                </a:solidFill>
                <a:latin typeface="Arial"/>
                <a:cs typeface="Arial"/>
              </a:rPr>
              <a:t>3</a:t>
            </a:fld>
            <a:endParaRPr sz="1800">
              <a:latin typeface="Arial"/>
              <a:cs typeface="Arial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April 6,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4963464" y="3481627"/>
            <a:ext cx="1438275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latin typeface="Arial"/>
                <a:cs typeface="Arial"/>
              </a:rPr>
              <a:t>e.g. 800 </a:t>
            </a:r>
            <a:r>
              <a:rPr sz="1400" dirty="0">
                <a:latin typeface="Arial"/>
                <a:cs typeface="Arial"/>
              </a:rPr>
              <a:t>x </a:t>
            </a:r>
            <a:r>
              <a:rPr sz="1400" spc="-5" dirty="0">
                <a:latin typeface="Arial"/>
                <a:cs typeface="Arial"/>
              </a:rPr>
              <a:t>600 </a:t>
            </a:r>
            <a:r>
              <a:rPr sz="1400" dirty="0">
                <a:latin typeface="Arial"/>
                <a:cs typeface="Arial"/>
              </a:rPr>
              <a:t>x</a:t>
            </a:r>
            <a:r>
              <a:rPr sz="1400" spc="-9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3  </a:t>
            </a:r>
            <a:r>
              <a:rPr sz="1400" spc="-5" dirty="0">
                <a:latin typeface="Arial"/>
                <a:cs typeface="Arial"/>
              </a:rPr>
              <a:t>(3 </a:t>
            </a:r>
            <a:r>
              <a:rPr sz="1400" dirty="0">
                <a:latin typeface="Arial"/>
                <a:cs typeface="Arial"/>
              </a:rPr>
              <a:t>channels</a:t>
            </a:r>
            <a:r>
              <a:rPr sz="1400" spc="-9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RGB)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4" y="135000"/>
            <a:ext cx="505460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i="0" spc="-10" dirty="0">
                <a:latin typeface="Arial"/>
                <a:cs typeface="Arial"/>
              </a:rPr>
              <a:t>K-Nearest </a:t>
            </a:r>
            <a:r>
              <a:rPr sz="2800" i="0" spc="-5" dirty="0">
                <a:latin typeface="Arial"/>
                <a:cs typeface="Arial"/>
              </a:rPr>
              <a:t>Neighbors:</a:t>
            </a:r>
            <a:r>
              <a:rPr sz="2800" i="0" spc="-80" dirty="0">
                <a:latin typeface="Arial"/>
                <a:cs typeface="Arial"/>
              </a:rPr>
              <a:t> </a:t>
            </a:r>
            <a:r>
              <a:rPr sz="2800" i="0" spc="-5" dirty="0">
                <a:latin typeface="Arial"/>
                <a:cs typeface="Arial"/>
              </a:rPr>
              <a:t>Summary</a:t>
            </a:r>
            <a:endParaRPr sz="28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105644" y="4693239"/>
            <a:ext cx="1117600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r>
              <a:rPr sz="1800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090"/>
              </a:lnSpc>
            </a:pPr>
            <a:fld id="{81D60167-4931-47E6-BA6A-407CBD079E47}" type="slidenum">
              <a:rPr dirty="0"/>
              <a:t>30</a:t>
            </a:fld>
            <a:endParaRPr dirty="0"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April 6,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84724" y="724849"/>
            <a:ext cx="8368665" cy="28257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434340">
              <a:lnSpc>
                <a:spcPct val="114599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In </a:t>
            </a:r>
            <a:r>
              <a:rPr sz="1800" b="1" spc="-5" dirty="0">
                <a:latin typeface="Arial"/>
                <a:cs typeface="Arial"/>
              </a:rPr>
              <a:t>Image classification </a:t>
            </a:r>
            <a:r>
              <a:rPr sz="1800" spc="-5" dirty="0">
                <a:latin typeface="Arial"/>
                <a:cs typeface="Arial"/>
              </a:rPr>
              <a:t>we </a:t>
            </a:r>
            <a:r>
              <a:rPr sz="1800" dirty="0">
                <a:latin typeface="Arial"/>
                <a:cs typeface="Arial"/>
              </a:rPr>
              <a:t>start </a:t>
            </a:r>
            <a:r>
              <a:rPr sz="1800" spc="-5" dirty="0">
                <a:latin typeface="Arial"/>
                <a:cs typeface="Arial"/>
              </a:rPr>
              <a:t>with </a:t>
            </a:r>
            <a:r>
              <a:rPr sz="1800" dirty="0">
                <a:latin typeface="Arial"/>
                <a:cs typeface="Arial"/>
              </a:rPr>
              <a:t>a </a:t>
            </a:r>
            <a:r>
              <a:rPr sz="1800" b="1" spc="-5" dirty="0">
                <a:latin typeface="Arial"/>
                <a:cs typeface="Arial"/>
              </a:rPr>
              <a:t>training set </a:t>
            </a:r>
            <a:r>
              <a:rPr sz="1800" spc="-5" dirty="0">
                <a:latin typeface="Arial"/>
                <a:cs typeface="Arial"/>
              </a:rPr>
              <a:t>of images and labels, and  must predict labels on the </a:t>
            </a:r>
            <a:r>
              <a:rPr sz="1800" b="1" spc="-5" dirty="0">
                <a:latin typeface="Arial"/>
                <a:cs typeface="Arial"/>
              </a:rPr>
              <a:t>test</a:t>
            </a:r>
            <a:r>
              <a:rPr sz="1800" b="1" spc="5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set</a:t>
            </a:r>
            <a:endParaRPr sz="1800">
              <a:latin typeface="Arial"/>
              <a:cs typeface="Arial"/>
            </a:endParaRPr>
          </a:p>
          <a:p>
            <a:pPr marL="12700" marR="502284">
              <a:lnSpc>
                <a:spcPct val="114599"/>
              </a:lnSpc>
              <a:spcBef>
                <a:spcPts val="1575"/>
              </a:spcBef>
            </a:pPr>
            <a:r>
              <a:rPr sz="1800" spc="-5" dirty="0">
                <a:latin typeface="Arial"/>
                <a:cs typeface="Arial"/>
              </a:rPr>
              <a:t>The </a:t>
            </a:r>
            <a:r>
              <a:rPr sz="1800" b="1" spc="-5" dirty="0">
                <a:latin typeface="Arial"/>
                <a:cs typeface="Arial"/>
              </a:rPr>
              <a:t>K-Nearest Neighbors </a:t>
            </a:r>
            <a:r>
              <a:rPr sz="1800" dirty="0">
                <a:latin typeface="Arial"/>
                <a:cs typeface="Arial"/>
              </a:rPr>
              <a:t>classifier </a:t>
            </a:r>
            <a:r>
              <a:rPr sz="1800" spc="-5" dirty="0">
                <a:latin typeface="Arial"/>
                <a:cs typeface="Arial"/>
              </a:rPr>
              <a:t>predicts labels based on nearest training  examples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6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800" spc="-5" dirty="0">
                <a:latin typeface="Arial"/>
                <a:cs typeface="Arial"/>
              </a:rPr>
              <a:t>Distance metric and </a:t>
            </a:r>
            <a:r>
              <a:rPr sz="1800" dirty="0">
                <a:latin typeface="Arial"/>
                <a:cs typeface="Arial"/>
              </a:rPr>
              <a:t>K </a:t>
            </a:r>
            <a:r>
              <a:rPr sz="1800" spc="-5" dirty="0">
                <a:latin typeface="Arial"/>
                <a:cs typeface="Arial"/>
              </a:rPr>
              <a:t>are </a:t>
            </a:r>
            <a:r>
              <a:rPr sz="1800" b="1" spc="-5" dirty="0">
                <a:latin typeface="Arial"/>
                <a:cs typeface="Arial"/>
              </a:rPr>
              <a:t>hyperparameters</a:t>
            </a:r>
            <a:endParaRPr sz="1800">
              <a:latin typeface="Arial"/>
              <a:cs typeface="Arial"/>
            </a:endParaRPr>
          </a:p>
          <a:p>
            <a:pPr marL="12700" marR="5080">
              <a:lnSpc>
                <a:spcPct val="114599"/>
              </a:lnSpc>
              <a:spcBef>
                <a:spcPts val="1575"/>
              </a:spcBef>
            </a:pPr>
            <a:r>
              <a:rPr sz="1800" spc="-5" dirty="0">
                <a:latin typeface="Arial"/>
                <a:cs typeface="Arial"/>
              </a:rPr>
              <a:t>Choose hyperparameters using the </a:t>
            </a:r>
            <a:r>
              <a:rPr sz="1800" b="1" spc="-5" dirty="0">
                <a:latin typeface="Arial"/>
                <a:cs typeface="Arial"/>
              </a:rPr>
              <a:t>validation set</a:t>
            </a:r>
            <a:r>
              <a:rPr sz="1800" spc="-5" dirty="0">
                <a:latin typeface="Arial"/>
                <a:cs typeface="Arial"/>
              </a:rPr>
              <a:t>; only run on the test </a:t>
            </a:r>
            <a:r>
              <a:rPr sz="1800" dirty="0">
                <a:latin typeface="Arial"/>
                <a:cs typeface="Arial"/>
              </a:rPr>
              <a:t>set </a:t>
            </a:r>
            <a:r>
              <a:rPr sz="1800" spc="-5" dirty="0">
                <a:latin typeface="Arial"/>
                <a:cs typeface="Arial"/>
              </a:rPr>
              <a:t>once at  the </a:t>
            </a:r>
            <a:r>
              <a:rPr sz="1800" dirty="0">
                <a:latin typeface="Arial"/>
                <a:cs typeface="Arial"/>
              </a:rPr>
              <a:t>very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end!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81633" y="2183709"/>
            <a:ext cx="5389356" cy="4560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105644" y="4693239"/>
            <a:ext cx="1117600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r>
              <a:rPr sz="1800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090"/>
              </a:lnSpc>
            </a:pPr>
            <a:fld id="{81D60167-4931-47E6-BA6A-407CBD079E47}" type="slidenum">
              <a:rPr dirty="0"/>
              <a:t>31</a:t>
            </a:fld>
            <a:endParaRPr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April 6,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11796" y="728323"/>
            <a:ext cx="5120389" cy="34122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922469" y="4210590"/>
            <a:ext cx="126619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u="sng" spc="-5" dirty="0">
                <a:solidFill>
                  <a:srgbClr val="999999"/>
                </a:solidFill>
                <a:uFill>
                  <a:solidFill>
                    <a:srgbClr val="999999"/>
                  </a:solidFill>
                </a:uFill>
                <a:latin typeface="Arial"/>
                <a:cs typeface="Arial"/>
                <a:hlinkClick r:id="rId3"/>
              </a:rPr>
              <a:t>This image</a:t>
            </a:r>
            <a:r>
              <a:rPr sz="600" spc="-5" dirty="0">
                <a:solidFill>
                  <a:srgbClr val="999999"/>
                </a:solidFill>
                <a:latin typeface="Arial"/>
                <a:cs typeface="Arial"/>
                <a:hlinkClick r:id="rId3"/>
              </a:rPr>
              <a:t> </a:t>
            </a:r>
            <a:r>
              <a:rPr sz="600" spc="-5" dirty="0">
                <a:solidFill>
                  <a:srgbClr val="999999"/>
                </a:solidFill>
                <a:latin typeface="Arial"/>
                <a:cs typeface="Arial"/>
              </a:rPr>
              <a:t>is </a:t>
            </a:r>
            <a:r>
              <a:rPr sz="600" u="sng" spc="-5" dirty="0">
                <a:solidFill>
                  <a:srgbClr val="999999"/>
                </a:solidFill>
                <a:uFill>
                  <a:solidFill>
                    <a:srgbClr val="999999"/>
                  </a:solidFill>
                </a:uFill>
                <a:latin typeface="Arial"/>
                <a:cs typeface="Arial"/>
                <a:hlinkClick r:id="rId4"/>
              </a:rPr>
              <a:t>CC0 1.0</a:t>
            </a:r>
            <a:r>
              <a:rPr sz="600" spc="-5" dirty="0">
                <a:solidFill>
                  <a:srgbClr val="999999"/>
                </a:solidFill>
                <a:latin typeface="Arial"/>
                <a:cs typeface="Arial"/>
                <a:hlinkClick r:id="rId4"/>
              </a:rPr>
              <a:t> </a:t>
            </a:r>
            <a:r>
              <a:rPr sz="600" spc="-5" dirty="0">
                <a:solidFill>
                  <a:srgbClr val="999999"/>
                </a:solidFill>
                <a:latin typeface="Arial"/>
                <a:cs typeface="Arial"/>
              </a:rPr>
              <a:t>public</a:t>
            </a:r>
            <a:r>
              <a:rPr sz="600" spc="-50" dirty="0">
                <a:solidFill>
                  <a:srgbClr val="999999"/>
                </a:solidFill>
                <a:latin typeface="Arial"/>
                <a:cs typeface="Arial"/>
              </a:rPr>
              <a:t> </a:t>
            </a:r>
            <a:r>
              <a:rPr sz="600" spc="-5" dirty="0">
                <a:solidFill>
                  <a:srgbClr val="999999"/>
                </a:solidFill>
                <a:latin typeface="Arial"/>
                <a:cs typeface="Arial"/>
              </a:rPr>
              <a:t>domain</a:t>
            </a:r>
            <a:endParaRPr sz="6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314471" y="179832"/>
            <a:ext cx="2124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Neural</a:t>
            </a:r>
            <a:r>
              <a:rPr sz="2400" spc="-8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Network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092466" y="617473"/>
            <a:ext cx="954405" cy="2160270"/>
          </a:xfrm>
          <a:custGeom>
            <a:avLst/>
            <a:gdLst/>
            <a:ahLst/>
            <a:cxnLst/>
            <a:rect l="l" t="t" r="r" b="b"/>
            <a:pathLst>
              <a:path w="954404" h="2160270">
                <a:moveTo>
                  <a:pt x="0" y="0"/>
                </a:moveTo>
                <a:lnTo>
                  <a:pt x="49524" y="30031"/>
                </a:lnTo>
                <a:lnTo>
                  <a:pt x="117027" y="65457"/>
                </a:lnTo>
                <a:lnTo>
                  <a:pt x="156161" y="85203"/>
                </a:lnTo>
                <a:lnTo>
                  <a:pt x="198155" y="106310"/>
                </a:lnTo>
                <a:lnTo>
                  <a:pt x="242468" y="128781"/>
                </a:lnTo>
                <a:lnTo>
                  <a:pt x="288553" y="152621"/>
                </a:lnTo>
                <a:lnTo>
                  <a:pt x="335867" y="177834"/>
                </a:lnTo>
                <a:lnTo>
                  <a:pt x="383864" y="204423"/>
                </a:lnTo>
                <a:lnTo>
                  <a:pt x="432002" y="232392"/>
                </a:lnTo>
                <a:lnTo>
                  <a:pt x="479735" y="261745"/>
                </a:lnTo>
                <a:lnTo>
                  <a:pt x="526518" y="292487"/>
                </a:lnTo>
                <a:lnTo>
                  <a:pt x="571808" y="324621"/>
                </a:lnTo>
                <a:lnTo>
                  <a:pt x="615060" y="358151"/>
                </a:lnTo>
                <a:lnTo>
                  <a:pt x="655730" y="393081"/>
                </a:lnTo>
                <a:lnTo>
                  <a:pt x="693273" y="429415"/>
                </a:lnTo>
                <a:lnTo>
                  <a:pt x="727145" y="467157"/>
                </a:lnTo>
                <a:lnTo>
                  <a:pt x="756802" y="506311"/>
                </a:lnTo>
                <a:lnTo>
                  <a:pt x="781698" y="546881"/>
                </a:lnTo>
                <a:lnTo>
                  <a:pt x="800771" y="584273"/>
                </a:lnTo>
                <a:lnTo>
                  <a:pt x="819096" y="624481"/>
                </a:lnTo>
                <a:lnTo>
                  <a:pt x="836595" y="667243"/>
                </a:lnTo>
                <a:lnTo>
                  <a:pt x="853191" y="712292"/>
                </a:lnTo>
                <a:lnTo>
                  <a:pt x="868804" y="759365"/>
                </a:lnTo>
                <a:lnTo>
                  <a:pt x="883359" y="808197"/>
                </a:lnTo>
                <a:lnTo>
                  <a:pt x="896776" y="858524"/>
                </a:lnTo>
                <a:lnTo>
                  <a:pt x="908978" y="910080"/>
                </a:lnTo>
                <a:lnTo>
                  <a:pt x="919888" y="962602"/>
                </a:lnTo>
                <a:lnTo>
                  <a:pt x="929428" y="1015825"/>
                </a:lnTo>
                <a:lnTo>
                  <a:pt x="937519" y="1069485"/>
                </a:lnTo>
                <a:lnTo>
                  <a:pt x="944085" y="1123317"/>
                </a:lnTo>
                <a:lnTo>
                  <a:pt x="949047" y="1177056"/>
                </a:lnTo>
                <a:lnTo>
                  <a:pt x="952328" y="1230438"/>
                </a:lnTo>
                <a:lnTo>
                  <a:pt x="953850" y="1283199"/>
                </a:lnTo>
                <a:lnTo>
                  <a:pt x="953535" y="1335074"/>
                </a:lnTo>
                <a:lnTo>
                  <a:pt x="951306" y="1385798"/>
                </a:lnTo>
                <a:lnTo>
                  <a:pt x="947085" y="1435107"/>
                </a:lnTo>
                <a:lnTo>
                  <a:pt x="940793" y="1482736"/>
                </a:lnTo>
                <a:lnTo>
                  <a:pt x="932354" y="1528422"/>
                </a:lnTo>
                <a:lnTo>
                  <a:pt x="921689" y="1571899"/>
                </a:lnTo>
                <a:lnTo>
                  <a:pt x="908721" y="1612902"/>
                </a:lnTo>
                <a:lnTo>
                  <a:pt x="893373" y="1651169"/>
                </a:lnTo>
                <a:lnTo>
                  <a:pt x="873203" y="1689191"/>
                </a:lnTo>
                <a:lnTo>
                  <a:pt x="847680" y="1726280"/>
                </a:lnTo>
                <a:lnTo>
                  <a:pt x="817328" y="1762415"/>
                </a:lnTo>
                <a:lnTo>
                  <a:pt x="782671" y="1797575"/>
                </a:lnTo>
                <a:lnTo>
                  <a:pt x="744231" y="1831739"/>
                </a:lnTo>
                <a:lnTo>
                  <a:pt x="702535" y="1864887"/>
                </a:lnTo>
                <a:lnTo>
                  <a:pt x="658104" y="1896997"/>
                </a:lnTo>
                <a:lnTo>
                  <a:pt x="611464" y="1928049"/>
                </a:lnTo>
                <a:lnTo>
                  <a:pt x="563138" y="1958021"/>
                </a:lnTo>
                <a:lnTo>
                  <a:pt x="513650" y="1986894"/>
                </a:lnTo>
                <a:lnTo>
                  <a:pt x="463524" y="2014645"/>
                </a:lnTo>
                <a:lnTo>
                  <a:pt x="417455" y="2039088"/>
                </a:lnTo>
                <a:lnTo>
                  <a:pt x="371694" y="2062556"/>
                </a:lnTo>
                <a:lnTo>
                  <a:pt x="326643" y="2085033"/>
                </a:lnTo>
                <a:lnTo>
                  <a:pt x="282704" y="2106501"/>
                </a:lnTo>
                <a:lnTo>
                  <a:pt x="240280" y="2126944"/>
                </a:lnTo>
                <a:lnTo>
                  <a:pt x="199774" y="2146345"/>
                </a:lnTo>
                <a:lnTo>
                  <a:pt x="171299" y="2160020"/>
                </a:lnTo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134829" y="2721481"/>
            <a:ext cx="165274" cy="13087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84699" y="2066450"/>
            <a:ext cx="1363980" cy="75311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>
              <a:lnSpc>
                <a:spcPts val="2850"/>
              </a:lnSpc>
              <a:spcBef>
                <a:spcPts val="219"/>
              </a:spcBef>
            </a:pPr>
            <a:r>
              <a:rPr sz="2400" spc="-5" dirty="0">
                <a:latin typeface="Arial"/>
                <a:cs typeface="Arial"/>
              </a:rPr>
              <a:t>Linear  </a:t>
            </a:r>
            <a:r>
              <a:rPr sz="2400" dirty="0">
                <a:latin typeface="Arial"/>
                <a:cs typeface="Arial"/>
              </a:rPr>
              <a:t>classifiers</a:t>
            </a:r>
            <a:endParaRPr sz="24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537146" y="1996445"/>
            <a:ext cx="1160145" cy="269875"/>
          </a:xfrm>
          <a:custGeom>
            <a:avLst/>
            <a:gdLst/>
            <a:ahLst/>
            <a:cxnLst/>
            <a:rect l="l" t="t" r="r" b="b"/>
            <a:pathLst>
              <a:path w="1160145" h="269875">
                <a:moveTo>
                  <a:pt x="0" y="269849"/>
                </a:moveTo>
                <a:lnTo>
                  <a:pt x="1159897" y="0"/>
                </a:lnTo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672082" y="1936188"/>
            <a:ext cx="165574" cy="12051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662071" y="2658119"/>
            <a:ext cx="676910" cy="208279"/>
          </a:xfrm>
          <a:custGeom>
            <a:avLst/>
            <a:gdLst/>
            <a:ahLst/>
            <a:cxnLst/>
            <a:rect l="l" t="t" r="r" b="b"/>
            <a:pathLst>
              <a:path w="676910" h="208280">
                <a:moveTo>
                  <a:pt x="0" y="0"/>
                </a:moveTo>
                <a:lnTo>
                  <a:pt x="676728" y="208174"/>
                </a:lnTo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310632" y="2806906"/>
            <a:ext cx="166397" cy="11879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491146" y="2923194"/>
            <a:ext cx="868044" cy="384175"/>
          </a:xfrm>
          <a:custGeom>
            <a:avLst/>
            <a:gdLst/>
            <a:ahLst/>
            <a:cxnLst/>
            <a:rect l="l" t="t" r="r" b="b"/>
            <a:pathLst>
              <a:path w="868044" h="384175">
                <a:moveTo>
                  <a:pt x="0" y="0"/>
                </a:moveTo>
                <a:lnTo>
                  <a:pt x="868003" y="383949"/>
                </a:lnTo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325770" y="3249680"/>
            <a:ext cx="166259" cy="12419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5105644" y="4693239"/>
            <a:ext cx="1117600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r>
              <a:rPr sz="1800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1800">
              <a:latin typeface="Arial"/>
              <a:cs typeface="Arial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090"/>
              </a:lnSpc>
            </a:pPr>
            <a:fld id="{81D60167-4931-47E6-BA6A-407CBD079E47}" type="slidenum">
              <a:rPr dirty="0"/>
              <a:t>32</a:t>
            </a:fld>
            <a:endParaRPr dirty="0"/>
          </a:p>
        </p:txBody>
      </p:sp>
      <p:sp>
        <p:nvSpPr>
          <p:cNvPr id="17" name="object 1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April 6,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4" y="135000"/>
            <a:ext cx="257365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i="0" spc="-5" dirty="0">
                <a:latin typeface="Arial"/>
                <a:cs typeface="Arial"/>
              </a:rPr>
              <a:t>Recall</a:t>
            </a:r>
            <a:r>
              <a:rPr sz="2800" i="0" spc="-85" dirty="0">
                <a:latin typeface="Arial"/>
                <a:cs typeface="Arial"/>
              </a:rPr>
              <a:t> </a:t>
            </a:r>
            <a:r>
              <a:rPr sz="2800" i="0" spc="-5" dirty="0">
                <a:latin typeface="Arial"/>
                <a:cs typeface="Arial"/>
              </a:rPr>
              <a:t>CIFAR10</a:t>
            </a:r>
            <a:endParaRPr sz="2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211342" y="1801627"/>
            <a:ext cx="2580005" cy="112839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202565" marR="5080" indent="-190500">
              <a:lnSpc>
                <a:spcPct val="100699"/>
              </a:lnSpc>
              <a:spcBef>
                <a:spcPts val="85"/>
              </a:spcBef>
            </a:pPr>
            <a:r>
              <a:rPr sz="1800" b="1" spc="-5" dirty="0">
                <a:latin typeface="Arial"/>
                <a:cs typeface="Arial"/>
              </a:rPr>
              <a:t>50,000 </a:t>
            </a:r>
            <a:r>
              <a:rPr sz="1800" spc="-5" dirty="0">
                <a:latin typeface="Arial"/>
                <a:cs typeface="Arial"/>
              </a:rPr>
              <a:t>training images  each image is</a:t>
            </a:r>
            <a:r>
              <a:rPr sz="1800" spc="-7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32x32x3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9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800" b="1" spc="-5" dirty="0">
                <a:latin typeface="Arial"/>
                <a:cs typeface="Arial"/>
              </a:rPr>
              <a:t>10,000 </a:t>
            </a:r>
            <a:r>
              <a:rPr sz="1800" spc="-5" dirty="0">
                <a:latin typeface="Arial"/>
                <a:cs typeface="Arial"/>
              </a:rPr>
              <a:t>test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images.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30892" y="707373"/>
            <a:ext cx="4726685" cy="354204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105644" y="4693239"/>
            <a:ext cx="1117600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r>
              <a:rPr sz="1800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090"/>
              </a:lnSpc>
            </a:pPr>
            <a:fld id="{81D60167-4931-47E6-BA6A-407CBD079E47}" type="slidenum">
              <a:rPr dirty="0"/>
              <a:t>33</a:t>
            </a:fld>
            <a:endParaRPr dirty="0"/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April 6,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73011" y="1666846"/>
            <a:ext cx="1177412" cy="115289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84724" y="135000"/>
            <a:ext cx="3355975" cy="14947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10" dirty="0">
                <a:latin typeface="Arial"/>
                <a:cs typeface="Arial"/>
              </a:rPr>
              <a:t>Parametric</a:t>
            </a:r>
            <a:r>
              <a:rPr sz="2800" spc="-8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Approach</a:t>
            </a:r>
            <a:endParaRPr sz="2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4600">
              <a:latin typeface="Times New Roman"/>
              <a:cs typeface="Times New Roman"/>
            </a:endParaRPr>
          </a:p>
          <a:p>
            <a:pPr marL="235585">
              <a:lnSpc>
                <a:spcPct val="100000"/>
              </a:lnSpc>
              <a:spcBef>
                <a:spcPts val="5"/>
              </a:spcBef>
            </a:pP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Image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512666" y="2001528"/>
            <a:ext cx="106299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>
                <a:latin typeface="Arial"/>
                <a:cs typeface="Arial"/>
              </a:rPr>
              <a:t>f</a:t>
            </a:r>
            <a:r>
              <a:rPr sz="3000" dirty="0">
                <a:latin typeface="Arial"/>
                <a:cs typeface="Arial"/>
              </a:rPr>
              <a:t>(</a:t>
            </a:r>
            <a:r>
              <a:rPr sz="3000" b="1" dirty="0">
                <a:solidFill>
                  <a:srgbClr val="0000FF"/>
                </a:solidFill>
                <a:latin typeface="Arial"/>
                <a:cs typeface="Arial"/>
              </a:rPr>
              <a:t>x</a:t>
            </a:r>
            <a:r>
              <a:rPr sz="3000" dirty="0">
                <a:latin typeface="Arial"/>
                <a:cs typeface="Arial"/>
              </a:rPr>
              <a:t>,</a:t>
            </a:r>
            <a:r>
              <a:rPr sz="3000" b="1" dirty="0">
                <a:solidFill>
                  <a:srgbClr val="FF0000"/>
                </a:solidFill>
                <a:latin typeface="Arial"/>
                <a:cs typeface="Arial"/>
              </a:rPr>
              <a:t>W</a:t>
            </a:r>
            <a:r>
              <a:rPr sz="3000" dirty="0">
                <a:latin typeface="Arial"/>
                <a:cs typeface="Arial"/>
              </a:rPr>
              <a:t>)</a:t>
            </a:r>
            <a:endParaRPr sz="30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819646" y="2243295"/>
            <a:ext cx="1449070" cy="0"/>
          </a:xfrm>
          <a:custGeom>
            <a:avLst/>
            <a:gdLst/>
            <a:ahLst/>
            <a:cxnLst/>
            <a:rect l="l" t="t" r="r" b="b"/>
            <a:pathLst>
              <a:path w="1449070">
                <a:moveTo>
                  <a:pt x="0" y="0"/>
                </a:moveTo>
                <a:lnTo>
                  <a:pt x="1448547" y="0"/>
                </a:lnTo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253906" y="2181810"/>
            <a:ext cx="158249" cy="12296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121241" y="2714294"/>
            <a:ext cx="0" cy="384175"/>
          </a:xfrm>
          <a:custGeom>
            <a:avLst/>
            <a:gdLst/>
            <a:ahLst/>
            <a:cxnLst/>
            <a:rect l="l" t="t" r="r" b="b"/>
            <a:pathLst>
              <a:path h="384175">
                <a:moveTo>
                  <a:pt x="0" y="383849"/>
                </a:moveTo>
                <a:lnTo>
                  <a:pt x="0" y="0"/>
                </a:lnTo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059754" y="2570332"/>
            <a:ext cx="122974" cy="15824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652265" y="2243295"/>
            <a:ext cx="1069340" cy="0"/>
          </a:xfrm>
          <a:custGeom>
            <a:avLst/>
            <a:gdLst/>
            <a:ahLst/>
            <a:cxnLst/>
            <a:rect l="l" t="t" r="r" b="b"/>
            <a:pathLst>
              <a:path w="1069339">
                <a:moveTo>
                  <a:pt x="0" y="0"/>
                </a:moveTo>
                <a:lnTo>
                  <a:pt x="1068747" y="0"/>
                </a:lnTo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706726" y="2181810"/>
            <a:ext cx="158249" cy="12296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6149314" y="1883552"/>
            <a:ext cx="2514600" cy="75311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>
              <a:lnSpc>
                <a:spcPts val="2850"/>
              </a:lnSpc>
              <a:spcBef>
                <a:spcPts val="219"/>
              </a:spcBef>
            </a:pPr>
            <a:r>
              <a:rPr sz="2400" b="1" spc="-5" dirty="0">
                <a:latin typeface="Arial"/>
                <a:cs typeface="Arial"/>
              </a:rPr>
              <a:t>10 </a:t>
            </a:r>
            <a:r>
              <a:rPr sz="2400" spc="-5" dirty="0">
                <a:latin typeface="Arial"/>
                <a:cs typeface="Arial"/>
              </a:rPr>
              <a:t>numbers</a:t>
            </a:r>
            <a:r>
              <a:rPr sz="2400" spc="-9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giving  </a:t>
            </a:r>
            <a:r>
              <a:rPr sz="2400" dirty="0">
                <a:latin typeface="Arial"/>
                <a:cs typeface="Arial"/>
              </a:rPr>
              <a:t>class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scores</a:t>
            </a:r>
            <a:endParaRPr sz="2400">
              <a:latin typeface="Arial"/>
              <a:cs typeface="Arial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5105644" y="4693239"/>
            <a:ext cx="1117600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r>
              <a:rPr sz="1800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1800">
              <a:latin typeface="Arial"/>
              <a:cs typeface="Arial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090"/>
              </a:lnSpc>
            </a:pPr>
            <a:fld id="{81D60167-4931-47E6-BA6A-407CBD079E47}" type="slidenum">
              <a:rPr dirty="0"/>
              <a:t>34</a:t>
            </a:fld>
            <a:endParaRPr dirty="0"/>
          </a:p>
        </p:txBody>
      </p:sp>
      <p:sp>
        <p:nvSpPr>
          <p:cNvPr id="17" name="object 1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April 6,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37149" y="2889552"/>
            <a:ext cx="2732405" cy="5759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spc="-5" dirty="0">
                <a:latin typeface="Arial"/>
                <a:cs typeface="Arial"/>
              </a:rPr>
              <a:t>Array of </a:t>
            </a:r>
            <a:r>
              <a:rPr sz="1800" b="1" spc="-5" dirty="0">
                <a:latin typeface="Arial"/>
                <a:cs typeface="Arial"/>
              </a:rPr>
              <a:t>32x32x3 </a:t>
            </a:r>
            <a:r>
              <a:rPr sz="1800" spc="-5" dirty="0">
                <a:latin typeface="Arial"/>
                <a:cs typeface="Arial"/>
              </a:rPr>
              <a:t>numbers  (3072 numbers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total)</a:t>
            </a:r>
            <a:endParaRPr sz="18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328339" y="3064087"/>
            <a:ext cx="1566545" cy="13881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74930" algn="ctr">
              <a:lnSpc>
                <a:spcPts val="5380"/>
              </a:lnSpc>
              <a:spcBef>
                <a:spcPts val="100"/>
              </a:spcBef>
            </a:pPr>
            <a:r>
              <a:rPr sz="4800" dirty="0">
                <a:solidFill>
                  <a:srgbClr val="FF0000"/>
                </a:solidFill>
                <a:latin typeface="Arial"/>
                <a:cs typeface="Arial"/>
              </a:rPr>
              <a:t>W</a:t>
            </a:r>
            <a:endParaRPr sz="4800">
              <a:latin typeface="Arial"/>
              <a:cs typeface="Arial"/>
            </a:endParaRPr>
          </a:p>
          <a:p>
            <a:pPr marL="12700">
              <a:lnSpc>
                <a:spcPts val="2485"/>
              </a:lnSpc>
            </a:pPr>
            <a:r>
              <a:rPr sz="2400" spc="-5" dirty="0">
                <a:solidFill>
                  <a:srgbClr val="FF0000"/>
                </a:solidFill>
                <a:latin typeface="Arial"/>
                <a:cs typeface="Arial"/>
              </a:rPr>
              <a:t>parameters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ts val="2865"/>
              </a:lnSpc>
            </a:pPr>
            <a:r>
              <a:rPr sz="2400" spc="-5" dirty="0">
                <a:solidFill>
                  <a:srgbClr val="FF0000"/>
                </a:solidFill>
                <a:latin typeface="Arial"/>
                <a:cs typeface="Arial"/>
              </a:rPr>
              <a:t>or</a:t>
            </a:r>
            <a:r>
              <a:rPr sz="2400" spc="-10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FF0000"/>
                </a:solidFill>
                <a:latin typeface="Arial"/>
                <a:cs typeface="Arial"/>
              </a:rPr>
              <a:t>weights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84724" y="135000"/>
            <a:ext cx="609727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10" dirty="0">
                <a:latin typeface="Arial"/>
                <a:cs typeface="Arial"/>
              </a:rPr>
              <a:t>Parametric Approach: </a:t>
            </a:r>
            <a:r>
              <a:rPr sz="2800" spc="-5" dirty="0">
                <a:latin typeface="Arial"/>
                <a:cs typeface="Arial"/>
              </a:rPr>
              <a:t>Linear</a:t>
            </a:r>
            <a:r>
              <a:rPr sz="2800" spc="-7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Classifier</a:t>
            </a:r>
            <a:endParaRPr sz="28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73011" y="1666846"/>
            <a:ext cx="1177412" cy="115289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608085" y="1238453"/>
            <a:ext cx="8718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Image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328339" y="3064087"/>
            <a:ext cx="1566545" cy="13881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74930" algn="ctr">
              <a:lnSpc>
                <a:spcPts val="5380"/>
              </a:lnSpc>
              <a:spcBef>
                <a:spcPts val="100"/>
              </a:spcBef>
            </a:pPr>
            <a:r>
              <a:rPr sz="4800" dirty="0">
                <a:solidFill>
                  <a:srgbClr val="FF0000"/>
                </a:solidFill>
                <a:latin typeface="Arial"/>
                <a:cs typeface="Arial"/>
              </a:rPr>
              <a:t>W</a:t>
            </a:r>
            <a:endParaRPr sz="4800">
              <a:latin typeface="Arial"/>
              <a:cs typeface="Arial"/>
            </a:endParaRPr>
          </a:p>
          <a:p>
            <a:pPr marL="12700">
              <a:lnSpc>
                <a:spcPts val="2485"/>
              </a:lnSpc>
            </a:pPr>
            <a:r>
              <a:rPr sz="2400" spc="-5" dirty="0">
                <a:solidFill>
                  <a:srgbClr val="FF0000"/>
                </a:solidFill>
                <a:latin typeface="Arial"/>
                <a:cs typeface="Arial"/>
              </a:rPr>
              <a:t>parameters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ts val="2865"/>
              </a:lnSpc>
            </a:pPr>
            <a:r>
              <a:rPr sz="2400" spc="-5" dirty="0">
                <a:solidFill>
                  <a:srgbClr val="FF0000"/>
                </a:solidFill>
                <a:latin typeface="Arial"/>
                <a:cs typeface="Arial"/>
              </a:rPr>
              <a:t>or</a:t>
            </a:r>
            <a:r>
              <a:rPr sz="2400" spc="-10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FF0000"/>
                </a:solidFill>
                <a:latin typeface="Arial"/>
                <a:cs typeface="Arial"/>
              </a:rPr>
              <a:t>weights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512666" y="2001528"/>
            <a:ext cx="106299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>
                <a:latin typeface="Arial"/>
                <a:cs typeface="Arial"/>
              </a:rPr>
              <a:t>f</a:t>
            </a:r>
            <a:r>
              <a:rPr sz="3000" dirty="0">
                <a:latin typeface="Arial"/>
                <a:cs typeface="Arial"/>
              </a:rPr>
              <a:t>(</a:t>
            </a:r>
            <a:r>
              <a:rPr sz="3000" b="1" dirty="0">
                <a:solidFill>
                  <a:srgbClr val="0000FF"/>
                </a:solidFill>
                <a:latin typeface="Arial"/>
                <a:cs typeface="Arial"/>
              </a:rPr>
              <a:t>x</a:t>
            </a:r>
            <a:r>
              <a:rPr sz="3000" dirty="0">
                <a:latin typeface="Arial"/>
                <a:cs typeface="Arial"/>
              </a:rPr>
              <a:t>,</a:t>
            </a:r>
            <a:r>
              <a:rPr sz="3000" b="1" dirty="0">
                <a:solidFill>
                  <a:srgbClr val="FF0000"/>
                </a:solidFill>
                <a:latin typeface="Arial"/>
                <a:cs typeface="Arial"/>
              </a:rPr>
              <a:t>W</a:t>
            </a:r>
            <a:r>
              <a:rPr sz="3000" dirty="0">
                <a:latin typeface="Arial"/>
                <a:cs typeface="Arial"/>
              </a:rPr>
              <a:t>)</a:t>
            </a:r>
            <a:endParaRPr sz="30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819646" y="2243295"/>
            <a:ext cx="1449070" cy="0"/>
          </a:xfrm>
          <a:custGeom>
            <a:avLst/>
            <a:gdLst/>
            <a:ahLst/>
            <a:cxnLst/>
            <a:rect l="l" t="t" r="r" b="b"/>
            <a:pathLst>
              <a:path w="1449070">
                <a:moveTo>
                  <a:pt x="0" y="0"/>
                </a:moveTo>
                <a:lnTo>
                  <a:pt x="1448547" y="0"/>
                </a:lnTo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253906" y="2181810"/>
            <a:ext cx="158249" cy="12296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121241" y="2714394"/>
            <a:ext cx="0" cy="301625"/>
          </a:xfrm>
          <a:custGeom>
            <a:avLst/>
            <a:gdLst/>
            <a:ahLst/>
            <a:cxnLst/>
            <a:rect l="l" t="t" r="r" b="b"/>
            <a:pathLst>
              <a:path h="301625">
                <a:moveTo>
                  <a:pt x="0" y="301049"/>
                </a:moveTo>
                <a:lnTo>
                  <a:pt x="0" y="0"/>
                </a:lnTo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059754" y="2570432"/>
            <a:ext cx="122974" cy="15824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652265" y="2243295"/>
            <a:ext cx="1069340" cy="0"/>
          </a:xfrm>
          <a:custGeom>
            <a:avLst/>
            <a:gdLst/>
            <a:ahLst/>
            <a:cxnLst/>
            <a:rect l="l" t="t" r="r" b="b"/>
            <a:pathLst>
              <a:path w="1069339">
                <a:moveTo>
                  <a:pt x="0" y="0"/>
                </a:moveTo>
                <a:lnTo>
                  <a:pt x="1068747" y="0"/>
                </a:lnTo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706726" y="2181810"/>
            <a:ext cx="158249" cy="12296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6149314" y="1883552"/>
            <a:ext cx="2514600" cy="75311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>
              <a:lnSpc>
                <a:spcPts val="2850"/>
              </a:lnSpc>
              <a:spcBef>
                <a:spcPts val="219"/>
              </a:spcBef>
            </a:pPr>
            <a:r>
              <a:rPr sz="2400" b="1" spc="-5" dirty="0">
                <a:latin typeface="Arial"/>
                <a:cs typeface="Arial"/>
              </a:rPr>
              <a:t>10 </a:t>
            </a:r>
            <a:r>
              <a:rPr sz="2400" spc="-5" dirty="0">
                <a:latin typeface="Arial"/>
                <a:cs typeface="Arial"/>
              </a:rPr>
              <a:t>numbers</a:t>
            </a:r>
            <a:r>
              <a:rPr sz="2400" spc="-9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giving  </a:t>
            </a:r>
            <a:r>
              <a:rPr sz="2400" dirty="0">
                <a:latin typeface="Arial"/>
                <a:cs typeface="Arial"/>
              </a:rPr>
              <a:t>class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scores</a:t>
            </a:r>
            <a:endParaRPr sz="2400">
              <a:latin typeface="Arial"/>
              <a:cs typeface="Arial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5105644" y="4693239"/>
            <a:ext cx="1117600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r>
              <a:rPr sz="1800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1800">
              <a:latin typeface="Arial"/>
              <a:cs typeface="Arial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090"/>
              </a:lnSpc>
            </a:pPr>
            <a:fld id="{81D60167-4931-47E6-BA6A-407CBD079E47}" type="slidenum">
              <a:rPr dirty="0"/>
              <a:t>35</a:t>
            </a:fld>
            <a:endParaRPr dirty="0"/>
          </a:p>
        </p:txBody>
      </p:sp>
      <p:sp>
        <p:nvSpPr>
          <p:cNvPr id="19" name="object 1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April 6,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37149" y="2889552"/>
            <a:ext cx="2732405" cy="5759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spc="-5" dirty="0">
                <a:latin typeface="Arial"/>
                <a:cs typeface="Arial"/>
              </a:rPr>
              <a:t>Array of </a:t>
            </a:r>
            <a:r>
              <a:rPr sz="1800" b="1" spc="-5" dirty="0">
                <a:latin typeface="Arial"/>
                <a:cs typeface="Arial"/>
              </a:rPr>
              <a:t>32x32x3 </a:t>
            </a:r>
            <a:r>
              <a:rPr sz="1800" spc="-5" dirty="0">
                <a:latin typeface="Arial"/>
                <a:cs typeface="Arial"/>
              </a:rPr>
              <a:t>numbers  (3072 numbers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total)</a:t>
            </a:r>
            <a:endParaRPr sz="1800">
              <a:latin typeface="Arial"/>
              <a:cs typeface="Arial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2842022" y="929060"/>
            <a:ext cx="241871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i="0" spc="-10" dirty="0">
                <a:latin typeface="Arial"/>
                <a:cs typeface="Arial"/>
              </a:rPr>
              <a:t>f(x,W) </a:t>
            </a:r>
            <a:r>
              <a:rPr sz="3600" i="0" dirty="0">
                <a:latin typeface="Arial"/>
                <a:cs typeface="Arial"/>
              </a:rPr>
              <a:t>=</a:t>
            </a:r>
            <a:r>
              <a:rPr sz="3600" i="0" spc="-100" dirty="0">
                <a:latin typeface="Arial"/>
                <a:cs typeface="Arial"/>
              </a:rPr>
              <a:t> </a:t>
            </a:r>
            <a:r>
              <a:rPr sz="3600" i="0" spc="-5" dirty="0">
                <a:latin typeface="Arial"/>
                <a:cs typeface="Arial"/>
              </a:rPr>
              <a:t>Wx</a:t>
            </a:r>
            <a:endParaRPr sz="3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84724" y="135000"/>
            <a:ext cx="609727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10" dirty="0">
                <a:latin typeface="Arial"/>
                <a:cs typeface="Arial"/>
              </a:rPr>
              <a:t>Parametric Approach: </a:t>
            </a:r>
            <a:r>
              <a:rPr sz="2800" spc="-5" dirty="0">
                <a:latin typeface="Arial"/>
                <a:cs typeface="Arial"/>
              </a:rPr>
              <a:t>Linear</a:t>
            </a:r>
            <a:r>
              <a:rPr sz="2800" spc="-7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Classifier</a:t>
            </a:r>
            <a:endParaRPr sz="28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73011" y="1666846"/>
            <a:ext cx="1177412" cy="115289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608085" y="1238453"/>
            <a:ext cx="8718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Image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328339" y="3064087"/>
            <a:ext cx="1566545" cy="13881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74930" algn="ctr">
              <a:lnSpc>
                <a:spcPts val="5380"/>
              </a:lnSpc>
              <a:spcBef>
                <a:spcPts val="100"/>
              </a:spcBef>
            </a:pPr>
            <a:r>
              <a:rPr sz="4800" dirty="0">
                <a:solidFill>
                  <a:srgbClr val="FF0000"/>
                </a:solidFill>
                <a:latin typeface="Arial"/>
                <a:cs typeface="Arial"/>
              </a:rPr>
              <a:t>W</a:t>
            </a:r>
            <a:endParaRPr sz="4800">
              <a:latin typeface="Arial"/>
              <a:cs typeface="Arial"/>
            </a:endParaRPr>
          </a:p>
          <a:p>
            <a:pPr marL="12700">
              <a:lnSpc>
                <a:spcPts val="2485"/>
              </a:lnSpc>
            </a:pPr>
            <a:r>
              <a:rPr sz="2400" spc="-5" dirty="0">
                <a:solidFill>
                  <a:srgbClr val="FF0000"/>
                </a:solidFill>
                <a:latin typeface="Arial"/>
                <a:cs typeface="Arial"/>
              </a:rPr>
              <a:t>parameters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ts val="2865"/>
              </a:lnSpc>
            </a:pPr>
            <a:r>
              <a:rPr sz="2400" spc="-5" dirty="0">
                <a:solidFill>
                  <a:srgbClr val="FF0000"/>
                </a:solidFill>
                <a:latin typeface="Arial"/>
                <a:cs typeface="Arial"/>
              </a:rPr>
              <a:t>or</a:t>
            </a:r>
            <a:r>
              <a:rPr sz="2400" spc="-10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FF0000"/>
                </a:solidFill>
                <a:latin typeface="Arial"/>
                <a:cs typeface="Arial"/>
              </a:rPr>
              <a:t>weights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819646" y="2243295"/>
            <a:ext cx="1449070" cy="0"/>
          </a:xfrm>
          <a:custGeom>
            <a:avLst/>
            <a:gdLst/>
            <a:ahLst/>
            <a:cxnLst/>
            <a:rect l="l" t="t" r="r" b="b"/>
            <a:pathLst>
              <a:path w="1449070">
                <a:moveTo>
                  <a:pt x="0" y="0"/>
                </a:moveTo>
                <a:lnTo>
                  <a:pt x="1448547" y="0"/>
                </a:lnTo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253906" y="2181810"/>
            <a:ext cx="158249" cy="12296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121241" y="2714394"/>
            <a:ext cx="0" cy="301625"/>
          </a:xfrm>
          <a:custGeom>
            <a:avLst/>
            <a:gdLst/>
            <a:ahLst/>
            <a:cxnLst/>
            <a:rect l="l" t="t" r="r" b="b"/>
            <a:pathLst>
              <a:path h="301625">
                <a:moveTo>
                  <a:pt x="0" y="301049"/>
                </a:moveTo>
                <a:lnTo>
                  <a:pt x="0" y="0"/>
                </a:lnTo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059754" y="2570432"/>
            <a:ext cx="122974" cy="15824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652265" y="2243295"/>
            <a:ext cx="1069340" cy="0"/>
          </a:xfrm>
          <a:custGeom>
            <a:avLst/>
            <a:gdLst/>
            <a:ahLst/>
            <a:cxnLst/>
            <a:rect l="l" t="t" r="r" b="b"/>
            <a:pathLst>
              <a:path w="1069339">
                <a:moveTo>
                  <a:pt x="0" y="0"/>
                </a:moveTo>
                <a:lnTo>
                  <a:pt x="1068747" y="0"/>
                </a:lnTo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706726" y="2181810"/>
            <a:ext cx="158249" cy="12296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6149314" y="1883552"/>
            <a:ext cx="2514600" cy="75311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>
              <a:lnSpc>
                <a:spcPts val="2850"/>
              </a:lnSpc>
              <a:spcBef>
                <a:spcPts val="219"/>
              </a:spcBef>
            </a:pPr>
            <a:r>
              <a:rPr sz="2400" b="1" spc="-5" dirty="0">
                <a:latin typeface="Arial"/>
                <a:cs typeface="Arial"/>
              </a:rPr>
              <a:t>10 </a:t>
            </a:r>
            <a:r>
              <a:rPr sz="2400" spc="-5" dirty="0">
                <a:latin typeface="Arial"/>
                <a:cs typeface="Arial"/>
              </a:rPr>
              <a:t>numbers</a:t>
            </a:r>
            <a:r>
              <a:rPr sz="2400" spc="-9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giving  </a:t>
            </a:r>
            <a:r>
              <a:rPr sz="2400" dirty="0">
                <a:latin typeface="Arial"/>
                <a:cs typeface="Arial"/>
              </a:rPr>
              <a:t>class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scores</a:t>
            </a:r>
            <a:endParaRPr sz="24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7149" y="2889552"/>
            <a:ext cx="2732405" cy="5759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spc="-5" dirty="0">
                <a:latin typeface="Arial"/>
                <a:cs typeface="Arial"/>
              </a:rPr>
              <a:t>Array of </a:t>
            </a:r>
            <a:r>
              <a:rPr sz="1800" b="1" spc="-5" dirty="0">
                <a:latin typeface="Arial"/>
                <a:cs typeface="Arial"/>
              </a:rPr>
              <a:t>32x32x3 </a:t>
            </a:r>
            <a:r>
              <a:rPr sz="1800" spc="-5" dirty="0">
                <a:latin typeface="Arial"/>
                <a:cs typeface="Arial"/>
              </a:rPr>
              <a:t>numbers  (3072 numbers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total)</a:t>
            </a:r>
            <a:endParaRPr sz="18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5045814" y="1132897"/>
            <a:ext cx="223520" cy="310515"/>
          </a:xfrm>
          <a:custGeom>
            <a:avLst/>
            <a:gdLst/>
            <a:ahLst/>
            <a:cxnLst/>
            <a:rect l="l" t="t" r="r" b="b"/>
            <a:pathLst>
              <a:path w="223520" h="310515">
                <a:moveTo>
                  <a:pt x="0" y="0"/>
                </a:moveTo>
                <a:lnTo>
                  <a:pt x="223199" y="0"/>
                </a:lnTo>
                <a:lnTo>
                  <a:pt x="223199" y="310199"/>
                </a:lnTo>
                <a:lnTo>
                  <a:pt x="0" y="310199"/>
                </a:lnTo>
                <a:lnTo>
                  <a:pt x="0" y="0"/>
                </a:lnTo>
                <a:close/>
              </a:path>
            </a:pathLst>
          </a:custGeom>
          <a:ln w="28574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545740" y="1013222"/>
            <a:ext cx="483234" cy="457834"/>
          </a:xfrm>
          <a:custGeom>
            <a:avLst/>
            <a:gdLst/>
            <a:ahLst/>
            <a:cxnLst/>
            <a:rect l="l" t="t" r="r" b="b"/>
            <a:pathLst>
              <a:path w="483235" h="457834">
                <a:moveTo>
                  <a:pt x="0" y="0"/>
                </a:moveTo>
                <a:lnTo>
                  <a:pt x="482999" y="0"/>
                </a:lnTo>
                <a:lnTo>
                  <a:pt x="482999" y="457799"/>
                </a:lnTo>
                <a:lnTo>
                  <a:pt x="0" y="457799"/>
                </a:lnTo>
                <a:lnTo>
                  <a:pt x="0" y="0"/>
                </a:lnTo>
                <a:close/>
              </a:path>
            </a:pathLst>
          </a:custGeom>
          <a:ln w="2857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2718544" y="626168"/>
            <a:ext cx="3161665" cy="18580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r">
              <a:lnSpc>
                <a:spcPts val="2630"/>
              </a:lnSpc>
              <a:spcBef>
                <a:spcPts val="100"/>
              </a:spcBef>
            </a:pPr>
            <a:r>
              <a:rPr sz="2400" b="1" spc="-5" dirty="0">
                <a:solidFill>
                  <a:srgbClr val="0000FF"/>
                </a:solidFill>
                <a:latin typeface="Arial"/>
                <a:cs typeface="Arial"/>
              </a:rPr>
              <a:t>3072x1</a:t>
            </a:r>
            <a:endParaRPr sz="2400">
              <a:latin typeface="Arial"/>
              <a:cs typeface="Arial"/>
            </a:endParaRPr>
          </a:p>
          <a:p>
            <a:pPr marR="488315" algn="ctr">
              <a:lnSpc>
                <a:spcPts val="4070"/>
              </a:lnSpc>
            </a:pPr>
            <a:r>
              <a:rPr sz="3600" spc="-10" dirty="0">
                <a:latin typeface="Arial"/>
                <a:cs typeface="Arial"/>
              </a:rPr>
              <a:t>f(x,W) </a:t>
            </a:r>
            <a:r>
              <a:rPr sz="3600" dirty="0">
                <a:latin typeface="Arial"/>
                <a:cs typeface="Arial"/>
              </a:rPr>
              <a:t>=</a:t>
            </a:r>
            <a:r>
              <a:rPr sz="3600" spc="-75" dirty="0">
                <a:latin typeface="Arial"/>
                <a:cs typeface="Arial"/>
              </a:rPr>
              <a:t> </a:t>
            </a:r>
            <a:r>
              <a:rPr sz="3600" spc="-5" dirty="0">
                <a:latin typeface="Arial"/>
                <a:cs typeface="Arial"/>
              </a:rPr>
              <a:t>Wx</a:t>
            </a:r>
            <a:endParaRPr sz="3600">
              <a:latin typeface="Arial"/>
              <a:cs typeface="Arial"/>
            </a:endParaRPr>
          </a:p>
          <a:p>
            <a:pPr marL="407034">
              <a:lnSpc>
                <a:spcPct val="100000"/>
              </a:lnSpc>
              <a:spcBef>
                <a:spcPts val="725"/>
              </a:spcBef>
              <a:tabLst>
                <a:tab pos="1435735" algn="l"/>
              </a:tabLst>
            </a:pPr>
            <a:r>
              <a:rPr sz="2400" b="1" spc="-5" dirty="0">
                <a:solidFill>
                  <a:srgbClr val="38751C"/>
                </a:solidFill>
                <a:latin typeface="Arial"/>
                <a:cs typeface="Arial"/>
              </a:rPr>
              <a:t>10x1	</a:t>
            </a:r>
            <a:r>
              <a:rPr sz="2400" b="1" spc="-5" dirty="0">
                <a:solidFill>
                  <a:srgbClr val="FF0000"/>
                </a:solidFill>
                <a:latin typeface="Arial"/>
                <a:cs typeface="Arial"/>
              </a:rPr>
              <a:t>10x3072</a:t>
            </a:r>
            <a:endParaRPr sz="2400">
              <a:latin typeface="Arial"/>
              <a:cs typeface="Arial"/>
            </a:endParaRPr>
          </a:p>
          <a:p>
            <a:pPr marR="502920" algn="ctr">
              <a:lnSpc>
                <a:spcPct val="100000"/>
              </a:lnSpc>
              <a:spcBef>
                <a:spcPts val="520"/>
              </a:spcBef>
            </a:pPr>
            <a:r>
              <a:rPr sz="3000" spc="-5" dirty="0">
                <a:latin typeface="Arial"/>
                <a:cs typeface="Arial"/>
              </a:rPr>
              <a:t>f(</a:t>
            </a:r>
            <a:r>
              <a:rPr sz="3000" b="1" spc="-5" dirty="0">
                <a:solidFill>
                  <a:srgbClr val="0000FF"/>
                </a:solidFill>
                <a:latin typeface="Arial"/>
                <a:cs typeface="Arial"/>
              </a:rPr>
              <a:t>x</a:t>
            </a:r>
            <a:r>
              <a:rPr sz="3000" spc="-5" dirty="0">
                <a:latin typeface="Arial"/>
                <a:cs typeface="Arial"/>
              </a:rPr>
              <a:t>,</a:t>
            </a:r>
            <a:r>
              <a:rPr sz="3000" b="1" spc="-5" dirty="0">
                <a:solidFill>
                  <a:srgbClr val="FF0000"/>
                </a:solidFill>
                <a:latin typeface="Arial"/>
                <a:cs typeface="Arial"/>
              </a:rPr>
              <a:t>W</a:t>
            </a:r>
            <a:r>
              <a:rPr sz="3000" spc="-5" dirty="0">
                <a:latin typeface="Arial"/>
                <a:cs typeface="Arial"/>
              </a:rPr>
              <a:t>)</a:t>
            </a:r>
            <a:endParaRPr sz="3000">
              <a:latin typeface="Arial"/>
              <a:cs typeface="Arial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5105644" y="4693239"/>
            <a:ext cx="1117600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r>
              <a:rPr sz="1800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1800">
              <a:latin typeface="Arial"/>
              <a:cs typeface="Arial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090"/>
              </a:lnSpc>
            </a:pPr>
            <a:fld id="{81D60167-4931-47E6-BA6A-407CBD079E47}" type="slidenum">
              <a:rPr dirty="0"/>
              <a:t>36</a:t>
            </a:fld>
            <a:endParaRPr dirty="0"/>
          </a:p>
        </p:txBody>
      </p:sp>
      <p:sp>
        <p:nvSpPr>
          <p:cNvPr id="20" name="object 2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April 6,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73011" y="1666846"/>
            <a:ext cx="1177412" cy="115289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08085" y="1238453"/>
            <a:ext cx="8718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Image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328339" y="3064087"/>
            <a:ext cx="1566545" cy="13881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74930" algn="ctr">
              <a:lnSpc>
                <a:spcPts val="5380"/>
              </a:lnSpc>
              <a:spcBef>
                <a:spcPts val="100"/>
              </a:spcBef>
            </a:pPr>
            <a:r>
              <a:rPr sz="4800" dirty="0">
                <a:solidFill>
                  <a:srgbClr val="FF0000"/>
                </a:solidFill>
                <a:latin typeface="Arial"/>
                <a:cs typeface="Arial"/>
              </a:rPr>
              <a:t>W</a:t>
            </a:r>
            <a:endParaRPr sz="4800">
              <a:latin typeface="Arial"/>
              <a:cs typeface="Arial"/>
            </a:endParaRPr>
          </a:p>
          <a:p>
            <a:pPr marL="12700">
              <a:lnSpc>
                <a:spcPts val="2485"/>
              </a:lnSpc>
            </a:pPr>
            <a:r>
              <a:rPr sz="2400" spc="-5" dirty="0">
                <a:solidFill>
                  <a:srgbClr val="FF0000"/>
                </a:solidFill>
                <a:latin typeface="Arial"/>
                <a:cs typeface="Arial"/>
              </a:rPr>
              <a:t>parameters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ts val="2865"/>
              </a:lnSpc>
            </a:pPr>
            <a:r>
              <a:rPr sz="2400" spc="-5" dirty="0">
                <a:solidFill>
                  <a:srgbClr val="FF0000"/>
                </a:solidFill>
                <a:latin typeface="Arial"/>
                <a:cs typeface="Arial"/>
              </a:rPr>
              <a:t>or</a:t>
            </a:r>
            <a:r>
              <a:rPr sz="2400" spc="-10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FF0000"/>
                </a:solidFill>
                <a:latin typeface="Arial"/>
                <a:cs typeface="Arial"/>
              </a:rPr>
              <a:t>weights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819646" y="2243295"/>
            <a:ext cx="1449070" cy="0"/>
          </a:xfrm>
          <a:custGeom>
            <a:avLst/>
            <a:gdLst/>
            <a:ahLst/>
            <a:cxnLst/>
            <a:rect l="l" t="t" r="r" b="b"/>
            <a:pathLst>
              <a:path w="1449070">
                <a:moveTo>
                  <a:pt x="0" y="0"/>
                </a:moveTo>
                <a:lnTo>
                  <a:pt x="1448547" y="0"/>
                </a:lnTo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253906" y="2181810"/>
            <a:ext cx="158249" cy="12296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121241" y="2714394"/>
            <a:ext cx="0" cy="301625"/>
          </a:xfrm>
          <a:custGeom>
            <a:avLst/>
            <a:gdLst/>
            <a:ahLst/>
            <a:cxnLst/>
            <a:rect l="l" t="t" r="r" b="b"/>
            <a:pathLst>
              <a:path h="301625">
                <a:moveTo>
                  <a:pt x="0" y="301049"/>
                </a:moveTo>
                <a:lnTo>
                  <a:pt x="0" y="0"/>
                </a:lnTo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059754" y="2570432"/>
            <a:ext cx="122974" cy="15824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652265" y="2243295"/>
            <a:ext cx="1069340" cy="0"/>
          </a:xfrm>
          <a:custGeom>
            <a:avLst/>
            <a:gdLst/>
            <a:ahLst/>
            <a:cxnLst/>
            <a:rect l="l" t="t" r="r" b="b"/>
            <a:pathLst>
              <a:path w="1069339">
                <a:moveTo>
                  <a:pt x="0" y="0"/>
                </a:moveTo>
                <a:lnTo>
                  <a:pt x="1068747" y="0"/>
                </a:lnTo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706726" y="2181810"/>
            <a:ext cx="158249" cy="12296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6149314" y="1883552"/>
            <a:ext cx="2514600" cy="75311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>
              <a:lnSpc>
                <a:spcPts val="2850"/>
              </a:lnSpc>
              <a:spcBef>
                <a:spcPts val="219"/>
              </a:spcBef>
            </a:pPr>
            <a:r>
              <a:rPr sz="2400" b="1" spc="-5" dirty="0">
                <a:latin typeface="Arial"/>
                <a:cs typeface="Arial"/>
              </a:rPr>
              <a:t>10 </a:t>
            </a:r>
            <a:r>
              <a:rPr sz="2400" spc="-5" dirty="0">
                <a:latin typeface="Arial"/>
                <a:cs typeface="Arial"/>
              </a:rPr>
              <a:t>numbers</a:t>
            </a:r>
            <a:r>
              <a:rPr sz="2400" spc="-9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giving  </a:t>
            </a:r>
            <a:r>
              <a:rPr sz="2400" dirty="0">
                <a:latin typeface="Arial"/>
                <a:cs typeface="Arial"/>
              </a:rPr>
              <a:t>class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scores</a:t>
            </a:r>
            <a:endParaRPr sz="24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7149" y="2889552"/>
            <a:ext cx="2732405" cy="5759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spc="-5" dirty="0">
                <a:latin typeface="Arial"/>
                <a:cs typeface="Arial"/>
              </a:rPr>
              <a:t>Array of </a:t>
            </a:r>
            <a:r>
              <a:rPr sz="1800" b="1" spc="-5" dirty="0">
                <a:latin typeface="Arial"/>
                <a:cs typeface="Arial"/>
              </a:rPr>
              <a:t>32x32x3 </a:t>
            </a:r>
            <a:r>
              <a:rPr sz="1800" spc="-5" dirty="0">
                <a:latin typeface="Arial"/>
                <a:cs typeface="Arial"/>
              </a:rPr>
              <a:t>numbers  (3072 numbers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total)</a:t>
            </a:r>
            <a:endParaRPr sz="18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718544" y="929060"/>
            <a:ext cx="2934970" cy="645795"/>
          </a:xfrm>
          <a:prstGeom prst="rect">
            <a:avLst/>
          </a:prstGeom>
          <a:ln w="28574">
            <a:solidFill>
              <a:srgbClr val="38751C"/>
            </a:solidFill>
          </a:ln>
        </p:spPr>
        <p:txBody>
          <a:bodyPr vert="horz" wrap="square" lIns="0" tIns="12700" rIns="0" bIns="0" rtlCol="0">
            <a:spAutoFit/>
          </a:bodyPr>
          <a:lstStyle/>
          <a:p>
            <a:pPr marL="135890">
              <a:lnSpc>
                <a:spcPct val="100000"/>
              </a:lnSpc>
              <a:spcBef>
                <a:spcPts val="100"/>
              </a:spcBef>
            </a:pPr>
            <a:r>
              <a:rPr sz="3600" spc="-10" dirty="0">
                <a:latin typeface="Arial"/>
                <a:cs typeface="Arial"/>
              </a:rPr>
              <a:t>f(x,W) </a:t>
            </a:r>
            <a:r>
              <a:rPr sz="3600" dirty="0">
                <a:latin typeface="Arial"/>
                <a:cs typeface="Arial"/>
              </a:rPr>
              <a:t>= </a:t>
            </a:r>
            <a:r>
              <a:rPr sz="3600" spc="-5" dirty="0">
                <a:latin typeface="Arial"/>
                <a:cs typeface="Arial"/>
              </a:rPr>
              <a:t>Wx</a:t>
            </a:r>
            <a:r>
              <a:rPr sz="3600" spc="-114" dirty="0">
                <a:latin typeface="Arial"/>
                <a:cs typeface="Arial"/>
              </a:rPr>
              <a:t> </a:t>
            </a:r>
            <a:r>
              <a:rPr sz="3600" dirty="0">
                <a:latin typeface="Arial"/>
                <a:cs typeface="Arial"/>
              </a:rPr>
              <a:t>+</a:t>
            </a:r>
            <a:endParaRPr sz="36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676913" y="1014522"/>
            <a:ext cx="483234" cy="457834"/>
          </a:xfrm>
          <a:prstGeom prst="rect">
            <a:avLst/>
          </a:prstGeom>
          <a:ln w="28574">
            <a:solidFill>
              <a:srgbClr val="9900FF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88900">
              <a:lnSpc>
                <a:spcPts val="3604"/>
              </a:lnSpc>
            </a:pPr>
            <a:r>
              <a:rPr sz="3600" dirty="0">
                <a:latin typeface="Arial"/>
                <a:cs typeface="Arial"/>
              </a:rPr>
              <a:t>b</a:t>
            </a:r>
            <a:endParaRPr sz="360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045814" y="1132897"/>
            <a:ext cx="223520" cy="310515"/>
          </a:xfrm>
          <a:custGeom>
            <a:avLst/>
            <a:gdLst/>
            <a:ahLst/>
            <a:cxnLst/>
            <a:rect l="l" t="t" r="r" b="b"/>
            <a:pathLst>
              <a:path w="223520" h="310515">
                <a:moveTo>
                  <a:pt x="0" y="0"/>
                </a:moveTo>
                <a:lnTo>
                  <a:pt x="223199" y="0"/>
                </a:lnTo>
                <a:lnTo>
                  <a:pt x="223199" y="310199"/>
                </a:lnTo>
                <a:lnTo>
                  <a:pt x="0" y="310199"/>
                </a:lnTo>
                <a:lnTo>
                  <a:pt x="0" y="0"/>
                </a:lnTo>
                <a:close/>
              </a:path>
            </a:pathLst>
          </a:custGeom>
          <a:ln w="28574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384724" y="59811"/>
            <a:ext cx="6097270" cy="957580"/>
          </a:xfrm>
          <a:prstGeom prst="rect">
            <a:avLst/>
          </a:prstGeom>
        </p:spPr>
        <p:txBody>
          <a:bodyPr vert="horz" wrap="square" lIns="0" tIns="876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90"/>
              </a:spcBef>
            </a:pPr>
            <a:r>
              <a:rPr sz="2800" spc="-10" dirty="0">
                <a:latin typeface="Arial"/>
                <a:cs typeface="Arial"/>
              </a:rPr>
              <a:t>Parametric Approach: </a:t>
            </a:r>
            <a:r>
              <a:rPr sz="2800" spc="-5" dirty="0">
                <a:latin typeface="Arial"/>
                <a:cs typeface="Arial"/>
              </a:rPr>
              <a:t>Linear</a:t>
            </a:r>
            <a:r>
              <a:rPr sz="2800" spc="-7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Classifier</a:t>
            </a:r>
            <a:endParaRPr sz="2800">
              <a:latin typeface="Arial"/>
              <a:cs typeface="Arial"/>
            </a:endParaRPr>
          </a:p>
          <a:p>
            <a:pPr marR="606425" algn="r">
              <a:lnSpc>
                <a:spcPct val="100000"/>
              </a:lnSpc>
              <a:spcBef>
                <a:spcPts val="509"/>
              </a:spcBef>
            </a:pPr>
            <a:r>
              <a:rPr sz="2400" b="1" spc="-5" dirty="0">
                <a:solidFill>
                  <a:srgbClr val="0000FF"/>
                </a:solidFill>
                <a:latin typeface="Arial"/>
                <a:cs typeface="Arial"/>
              </a:rPr>
              <a:t>3072x1</a:t>
            </a:r>
            <a:endParaRPr sz="24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113494" y="1516971"/>
            <a:ext cx="2240915" cy="967740"/>
          </a:xfrm>
          <a:prstGeom prst="rect">
            <a:avLst/>
          </a:prstGeom>
        </p:spPr>
        <p:txBody>
          <a:bodyPr vert="horz" wrap="square" lIns="0" tIns="654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  <a:tabLst>
                <a:tab pos="1040765" algn="l"/>
              </a:tabLst>
            </a:pPr>
            <a:r>
              <a:rPr sz="2400" b="1" spc="-5" dirty="0">
                <a:solidFill>
                  <a:srgbClr val="38751C"/>
                </a:solidFill>
                <a:latin typeface="Arial"/>
                <a:cs typeface="Arial"/>
              </a:rPr>
              <a:t>10x</a:t>
            </a:r>
            <a:r>
              <a:rPr sz="2400" b="1" dirty="0">
                <a:solidFill>
                  <a:srgbClr val="38751C"/>
                </a:solidFill>
                <a:latin typeface="Arial"/>
                <a:cs typeface="Arial"/>
              </a:rPr>
              <a:t>1	</a:t>
            </a:r>
            <a:r>
              <a:rPr sz="2400" b="1" spc="-5" dirty="0">
                <a:solidFill>
                  <a:srgbClr val="FF0000"/>
                </a:solidFill>
                <a:latin typeface="Arial"/>
                <a:cs typeface="Arial"/>
              </a:rPr>
              <a:t>10x3072</a:t>
            </a:r>
            <a:endParaRPr sz="2400">
              <a:latin typeface="Arial"/>
              <a:cs typeface="Arial"/>
            </a:endParaRPr>
          </a:p>
          <a:p>
            <a:pPr marL="411480">
              <a:lnSpc>
                <a:spcPct val="100000"/>
              </a:lnSpc>
              <a:spcBef>
                <a:spcPts val="520"/>
              </a:spcBef>
            </a:pPr>
            <a:r>
              <a:rPr sz="3000" spc="-5" dirty="0">
                <a:latin typeface="Arial"/>
                <a:cs typeface="Arial"/>
              </a:rPr>
              <a:t>f(</a:t>
            </a:r>
            <a:r>
              <a:rPr sz="3000" b="1" spc="-5" dirty="0">
                <a:solidFill>
                  <a:srgbClr val="0000FF"/>
                </a:solidFill>
                <a:latin typeface="Arial"/>
                <a:cs typeface="Arial"/>
              </a:rPr>
              <a:t>x</a:t>
            </a:r>
            <a:r>
              <a:rPr sz="3000" spc="-5" dirty="0">
                <a:latin typeface="Arial"/>
                <a:cs typeface="Arial"/>
              </a:rPr>
              <a:t>,</a:t>
            </a:r>
            <a:r>
              <a:rPr sz="3000" b="1" spc="-5" dirty="0">
                <a:solidFill>
                  <a:srgbClr val="FF0000"/>
                </a:solidFill>
                <a:latin typeface="Arial"/>
                <a:cs typeface="Arial"/>
              </a:rPr>
              <a:t>W</a:t>
            </a:r>
            <a:r>
              <a:rPr sz="3000" spc="-5" dirty="0">
                <a:latin typeface="Arial"/>
                <a:cs typeface="Arial"/>
              </a:rPr>
              <a:t>)</a:t>
            </a:r>
            <a:endParaRPr sz="300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4545740" y="1013222"/>
            <a:ext cx="483234" cy="457834"/>
          </a:xfrm>
          <a:custGeom>
            <a:avLst/>
            <a:gdLst/>
            <a:ahLst/>
            <a:cxnLst/>
            <a:rect l="l" t="t" r="r" b="b"/>
            <a:pathLst>
              <a:path w="483235" h="457834">
                <a:moveTo>
                  <a:pt x="0" y="0"/>
                </a:moveTo>
                <a:lnTo>
                  <a:pt x="482999" y="0"/>
                </a:lnTo>
                <a:lnTo>
                  <a:pt x="482999" y="457799"/>
                </a:lnTo>
                <a:lnTo>
                  <a:pt x="0" y="457799"/>
                </a:lnTo>
                <a:lnTo>
                  <a:pt x="0" y="0"/>
                </a:lnTo>
                <a:close/>
              </a:path>
            </a:pathLst>
          </a:custGeom>
          <a:ln w="2857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6276559" y="1098179"/>
            <a:ext cx="7035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9900FF"/>
                </a:solidFill>
                <a:latin typeface="Arial"/>
                <a:cs typeface="Arial"/>
              </a:rPr>
              <a:t>10x1</a:t>
            </a:r>
            <a:endParaRPr sz="2400">
              <a:latin typeface="Arial"/>
              <a:cs typeface="Arial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5105644" y="4693239"/>
            <a:ext cx="1117600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r>
              <a:rPr sz="1800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1800">
              <a:latin typeface="Arial"/>
              <a:cs typeface="Arial"/>
            </a:endParaRPr>
          </a:p>
        </p:txBody>
      </p:sp>
      <p:sp>
        <p:nvSpPr>
          <p:cNvPr id="22" name="object 2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090"/>
              </a:lnSpc>
            </a:pPr>
            <a:fld id="{81D60167-4931-47E6-BA6A-407CBD079E47}" type="slidenum">
              <a:rPr dirty="0"/>
              <a:t>37</a:t>
            </a:fld>
            <a:endParaRPr dirty="0"/>
          </a:p>
        </p:txBody>
      </p:sp>
      <p:sp>
        <p:nvSpPr>
          <p:cNvPr id="23" name="object 2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April 6,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1899" y="107332"/>
            <a:ext cx="88861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i="0" spc="-5" dirty="0">
                <a:latin typeface="Arial"/>
                <a:cs typeface="Arial"/>
              </a:rPr>
              <a:t>Example with an image with </a:t>
            </a:r>
            <a:r>
              <a:rPr sz="2400" i="0" dirty="0">
                <a:latin typeface="Arial"/>
                <a:cs typeface="Arial"/>
              </a:rPr>
              <a:t>4 </a:t>
            </a:r>
            <a:r>
              <a:rPr sz="2400" i="0" spc="-5" dirty="0">
                <a:latin typeface="Arial"/>
                <a:cs typeface="Arial"/>
              </a:rPr>
              <a:t>pixels, and </a:t>
            </a:r>
            <a:r>
              <a:rPr sz="2400" i="0" dirty="0">
                <a:latin typeface="Arial"/>
                <a:cs typeface="Arial"/>
              </a:rPr>
              <a:t>3 classes</a:t>
            </a:r>
            <a:r>
              <a:rPr sz="2400" i="0" spc="-30" dirty="0">
                <a:latin typeface="Arial"/>
                <a:cs typeface="Arial"/>
              </a:rPr>
              <a:t> </a:t>
            </a:r>
            <a:r>
              <a:rPr sz="2400" i="0" dirty="0">
                <a:latin typeface="Arial"/>
                <a:cs typeface="Arial"/>
              </a:rPr>
              <a:t>(</a:t>
            </a:r>
            <a:r>
              <a:rPr sz="2400" i="0" dirty="0">
                <a:solidFill>
                  <a:srgbClr val="B35E05"/>
                </a:solidFill>
                <a:latin typeface="Arial"/>
                <a:cs typeface="Arial"/>
              </a:rPr>
              <a:t>cat</a:t>
            </a:r>
            <a:r>
              <a:rPr sz="2400" i="0" dirty="0">
                <a:latin typeface="Arial"/>
                <a:cs typeface="Arial"/>
              </a:rPr>
              <a:t>/</a:t>
            </a:r>
            <a:r>
              <a:rPr sz="2400" i="0" dirty="0">
                <a:solidFill>
                  <a:srgbClr val="341C75"/>
                </a:solidFill>
                <a:latin typeface="Arial"/>
                <a:cs typeface="Arial"/>
              </a:rPr>
              <a:t>dog</a:t>
            </a:r>
            <a:r>
              <a:rPr sz="2400" i="0" dirty="0">
                <a:latin typeface="Arial"/>
                <a:cs typeface="Arial"/>
              </a:rPr>
              <a:t>/</a:t>
            </a:r>
            <a:r>
              <a:rPr sz="2400" i="0" dirty="0">
                <a:solidFill>
                  <a:srgbClr val="38751C"/>
                </a:solidFill>
                <a:latin typeface="Arial"/>
                <a:cs typeface="Arial"/>
              </a:rPr>
              <a:t>ship</a:t>
            </a:r>
            <a:r>
              <a:rPr sz="2400" i="0" dirty="0">
                <a:latin typeface="Arial"/>
                <a:cs typeface="Arial"/>
              </a:rPr>
              <a:t>)</a:t>
            </a:r>
            <a:endParaRPr sz="2400">
              <a:latin typeface="Arial"/>
              <a:cs typeface="Arial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1946983" y="1799858"/>
          <a:ext cx="2473959" cy="17602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184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84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84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184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86740"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r>
                        <a:rPr sz="1600" b="1" spc="-5" dirty="0">
                          <a:latin typeface="Arial"/>
                          <a:cs typeface="Arial"/>
                        </a:rPr>
                        <a:t>0.2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tc>
                  <a:txBody>
                    <a:bodyPr/>
                    <a:lstStyle/>
                    <a:p>
                      <a:pPr marL="138430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r>
                        <a:rPr sz="1600" b="1" spc="-5" dirty="0">
                          <a:latin typeface="Arial"/>
                          <a:cs typeface="Arial"/>
                        </a:rPr>
                        <a:t>-0.5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r>
                        <a:rPr sz="1600" b="1" spc="-5" dirty="0">
                          <a:latin typeface="Arial"/>
                          <a:cs typeface="Arial"/>
                        </a:rPr>
                        <a:t>0.1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r>
                        <a:rPr sz="1600" b="1" spc="-5" dirty="0">
                          <a:latin typeface="Arial"/>
                          <a:cs typeface="Arial"/>
                        </a:rPr>
                        <a:t>2.0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6740"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r>
                        <a:rPr sz="1600" b="1" spc="-5" dirty="0">
                          <a:latin typeface="Arial"/>
                          <a:cs typeface="Arial"/>
                        </a:rPr>
                        <a:t>1.5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D1E8"/>
                    </a:solidFill>
                  </a:tcPr>
                </a:tc>
                <a:tc>
                  <a:txBody>
                    <a:bodyPr/>
                    <a:lstStyle/>
                    <a:p>
                      <a:pPr marL="172720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r>
                        <a:rPr sz="1600" b="1" spc="-5" dirty="0">
                          <a:latin typeface="Arial"/>
                          <a:cs typeface="Arial"/>
                        </a:rPr>
                        <a:t>1.3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D1E8"/>
                    </a:solidFill>
                  </a:tcPr>
                </a:tc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r>
                        <a:rPr sz="1600" b="1" spc="-5" dirty="0">
                          <a:latin typeface="Arial"/>
                          <a:cs typeface="Arial"/>
                        </a:rPr>
                        <a:t>2.1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D1E8"/>
                    </a:solidFill>
                  </a:tcPr>
                </a:tc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r>
                        <a:rPr sz="1600" b="1" spc="-5" dirty="0">
                          <a:latin typeface="Arial"/>
                          <a:cs typeface="Arial"/>
                        </a:rPr>
                        <a:t>0.0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D1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6740"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r>
                        <a:rPr sz="1600" b="1" dirty="0">
                          <a:latin typeface="Arial"/>
                          <a:cs typeface="Arial"/>
                        </a:rPr>
                        <a:t>0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 marL="116205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r>
                        <a:rPr sz="1600" b="1" spc="-5" dirty="0">
                          <a:latin typeface="Arial"/>
                          <a:cs typeface="Arial"/>
                        </a:rPr>
                        <a:t>0.25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r>
                        <a:rPr sz="1600" b="1" spc="-5" dirty="0">
                          <a:latin typeface="Arial"/>
                          <a:cs typeface="Arial"/>
                        </a:rPr>
                        <a:t>0.2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r>
                        <a:rPr sz="1600" b="1" spc="-5" dirty="0">
                          <a:latin typeface="Arial"/>
                          <a:cs typeface="Arial"/>
                        </a:rPr>
                        <a:t>-0.3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2960180" y="3563282"/>
            <a:ext cx="4572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latin typeface="Arial"/>
                <a:cs typeface="Arial"/>
              </a:rPr>
              <a:t>W</a:t>
            </a:r>
            <a:endParaRPr sz="36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00299" y="3304006"/>
            <a:ext cx="95313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Input</a:t>
            </a:r>
            <a:r>
              <a:rPr sz="1400" spc="-7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image</a:t>
            </a:r>
            <a:endParaRPr sz="1400">
              <a:latin typeface="Arial"/>
              <a:cs typeface="Arial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4644628" y="1506447"/>
          <a:ext cx="618490" cy="2346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184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86740"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r>
                        <a:rPr sz="1600" b="1" spc="-5" dirty="0">
                          <a:latin typeface="Arial"/>
                          <a:cs typeface="Arial"/>
                        </a:rPr>
                        <a:t>56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6740"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r>
                        <a:rPr sz="1600" b="1" spc="-5" dirty="0">
                          <a:latin typeface="Arial"/>
                          <a:cs typeface="Arial"/>
                        </a:rPr>
                        <a:t>231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6740"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r>
                        <a:rPr sz="1600" b="1" spc="-5" dirty="0">
                          <a:latin typeface="Arial"/>
                          <a:cs typeface="Arial"/>
                        </a:rPr>
                        <a:t>24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6740"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r>
                        <a:rPr sz="1600" b="1" dirty="0">
                          <a:latin typeface="Arial"/>
                          <a:cs typeface="Arial"/>
                        </a:rPr>
                        <a:t>2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197912" y="1975183"/>
          <a:ext cx="1236980" cy="11734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184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84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86740"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r>
                        <a:rPr sz="1600" b="1" spc="-5" dirty="0">
                          <a:latin typeface="Arial"/>
                          <a:cs typeface="Arial"/>
                        </a:rPr>
                        <a:t>56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r>
                        <a:rPr sz="1600" b="1" spc="-5" dirty="0">
                          <a:latin typeface="Arial"/>
                          <a:cs typeface="Arial"/>
                        </a:rPr>
                        <a:t>231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6740"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r>
                        <a:rPr sz="1600" b="1" spc="-5" dirty="0">
                          <a:latin typeface="Arial"/>
                          <a:cs typeface="Arial"/>
                        </a:rPr>
                        <a:t>24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r>
                        <a:rPr sz="1600" b="1" dirty="0">
                          <a:latin typeface="Arial"/>
                          <a:cs typeface="Arial"/>
                        </a:rPr>
                        <a:t>2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object 8"/>
          <p:cNvSpPr/>
          <p:nvPr/>
        </p:nvSpPr>
        <p:spPr>
          <a:xfrm>
            <a:off x="135515" y="1895446"/>
            <a:ext cx="1371196" cy="134264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21113" y="1182347"/>
            <a:ext cx="2294890" cy="713105"/>
          </a:xfrm>
          <a:custGeom>
            <a:avLst/>
            <a:gdLst/>
            <a:ahLst/>
            <a:cxnLst/>
            <a:rect l="l" t="t" r="r" b="b"/>
            <a:pathLst>
              <a:path w="2294890" h="713105">
                <a:moveTo>
                  <a:pt x="0" y="713098"/>
                </a:moveTo>
                <a:lnTo>
                  <a:pt x="0" y="0"/>
                </a:lnTo>
                <a:lnTo>
                  <a:pt x="2294705" y="0"/>
                </a:lnTo>
              </a:path>
            </a:pathLst>
          </a:custGeom>
          <a:ln w="2857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090418" y="1182447"/>
            <a:ext cx="1857375" cy="160020"/>
          </a:xfrm>
          <a:custGeom>
            <a:avLst/>
            <a:gdLst/>
            <a:ahLst/>
            <a:cxnLst/>
            <a:rect l="l" t="t" r="r" b="b"/>
            <a:pathLst>
              <a:path w="1857375" h="160019">
                <a:moveTo>
                  <a:pt x="0" y="0"/>
                </a:moveTo>
                <a:lnTo>
                  <a:pt x="1856796" y="0"/>
                </a:lnTo>
                <a:lnTo>
                  <a:pt x="1856796" y="159629"/>
                </a:lnTo>
              </a:path>
            </a:pathLst>
          </a:custGeom>
          <a:ln w="2857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885852" y="1324262"/>
            <a:ext cx="122699" cy="16141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798141" y="854761"/>
            <a:ext cx="204787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Stretch pixels into</a:t>
            </a:r>
            <a:r>
              <a:rPr sz="1400" spc="-8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column</a:t>
            </a:r>
            <a:endParaRPr sz="1400">
              <a:latin typeface="Arial"/>
              <a:cs typeface="Arial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5105644" y="4693239"/>
            <a:ext cx="1117600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r>
              <a:rPr sz="1800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1800">
              <a:latin typeface="Arial"/>
              <a:cs typeface="Arial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090"/>
              </a:lnSpc>
            </a:pPr>
            <a:fld id="{81D60167-4931-47E6-BA6A-407CBD079E47}" type="slidenum">
              <a:rPr dirty="0"/>
              <a:t>38</a:t>
            </a:fld>
            <a:endParaRPr dirty="0"/>
          </a:p>
        </p:txBody>
      </p:sp>
      <p:sp>
        <p:nvSpPr>
          <p:cNvPr id="22" name="object 2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April 6,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  <p:graphicFrame>
        <p:nvGraphicFramePr>
          <p:cNvPr id="13" name="object 13"/>
          <p:cNvGraphicFramePr>
            <a:graphicFrameLocks noGrp="1"/>
          </p:cNvGraphicFramePr>
          <p:nvPr/>
        </p:nvGraphicFramePr>
        <p:xfrm>
          <a:off x="5683975" y="1799871"/>
          <a:ext cx="618490" cy="17602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184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86740">
                <a:tc>
                  <a:txBody>
                    <a:bodyPr/>
                    <a:lstStyle/>
                    <a:p>
                      <a:pPr marL="172720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r>
                        <a:rPr sz="1600" b="1" spc="-5" dirty="0">
                          <a:latin typeface="Arial"/>
                          <a:cs typeface="Arial"/>
                        </a:rPr>
                        <a:t>1.1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6740">
                <a:tc>
                  <a:txBody>
                    <a:bodyPr/>
                    <a:lstStyle/>
                    <a:p>
                      <a:pPr marL="172720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r>
                        <a:rPr sz="1600" b="1" spc="-5" dirty="0">
                          <a:latin typeface="Arial"/>
                          <a:cs typeface="Arial"/>
                        </a:rPr>
                        <a:t>3.2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D1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6740">
                <a:tc>
                  <a:txBody>
                    <a:bodyPr/>
                    <a:lstStyle/>
                    <a:p>
                      <a:pPr marL="138430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r>
                        <a:rPr sz="1600" b="1" spc="-5" dirty="0">
                          <a:latin typeface="Arial"/>
                          <a:cs typeface="Arial"/>
                        </a:rPr>
                        <a:t>-1.2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4" name="object 14"/>
          <p:cNvGraphicFramePr>
            <a:graphicFrameLocks noGrp="1"/>
          </p:cNvGraphicFramePr>
          <p:nvPr/>
        </p:nvGraphicFramePr>
        <p:xfrm>
          <a:off x="6832498" y="1799871"/>
          <a:ext cx="840105" cy="17602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401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86740">
                <a:tc>
                  <a:txBody>
                    <a:bodyPr/>
                    <a:lstStyle/>
                    <a:p>
                      <a:pPr marL="193040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r>
                        <a:rPr sz="1600" b="1" spc="-5" dirty="0">
                          <a:latin typeface="Arial"/>
                          <a:cs typeface="Arial"/>
                        </a:rPr>
                        <a:t>-96.8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6740">
                <a:tc>
                  <a:txBody>
                    <a:bodyPr/>
                    <a:lstStyle/>
                    <a:p>
                      <a:pPr marL="170180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r>
                        <a:rPr sz="1600" b="1" spc="-5" dirty="0">
                          <a:latin typeface="Arial"/>
                          <a:cs typeface="Arial"/>
                        </a:rPr>
                        <a:t>437.9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D1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6740">
                <a:tc>
                  <a:txBody>
                    <a:bodyPr/>
                    <a:lstStyle/>
                    <a:p>
                      <a:pPr marL="170180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r>
                        <a:rPr sz="1600" b="1" spc="-5" dirty="0">
                          <a:latin typeface="Arial"/>
                          <a:cs typeface="Arial"/>
                        </a:rPr>
                        <a:t>61.95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5" name="object 15"/>
          <p:cNvSpPr txBox="1"/>
          <p:nvPr/>
        </p:nvSpPr>
        <p:spPr>
          <a:xfrm>
            <a:off x="5332089" y="2422809"/>
            <a:ext cx="13462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065530" algn="l"/>
              </a:tabLst>
            </a:pPr>
            <a:r>
              <a:rPr sz="3600" dirty="0">
                <a:latin typeface="Arial"/>
                <a:cs typeface="Arial"/>
              </a:rPr>
              <a:t>+	=</a:t>
            </a:r>
            <a:endParaRPr sz="36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805585" y="1960339"/>
            <a:ext cx="89471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" dirty="0">
                <a:latin typeface="Arial"/>
                <a:cs typeface="Arial"/>
              </a:rPr>
              <a:t>Cat</a:t>
            </a:r>
            <a:r>
              <a:rPr sz="1600" spc="-8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score</a:t>
            </a:r>
            <a:endParaRPr sz="16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805585" y="2575301"/>
            <a:ext cx="95123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" dirty="0">
                <a:latin typeface="Arial"/>
                <a:cs typeface="Arial"/>
              </a:rPr>
              <a:t>Dog</a:t>
            </a:r>
            <a:r>
              <a:rPr sz="1600" spc="-8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score</a:t>
            </a:r>
            <a:endParaRPr sz="16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805585" y="3151924"/>
            <a:ext cx="98425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" dirty="0">
                <a:latin typeface="Arial"/>
                <a:cs typeface="Arial"/>
              </a:rPr>
              <a:t>Ship</a:t>
            </a:r>
            <a:r>
              <a:rPr sz="1600" spc="-8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score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84724" y="135000"/>
            <a:ext cx="475996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>
                <a:latin typeface="Arial"/>
                <a:cs typeface="Arial"/>
              </a:rPr>
              <a:t>Interpreting </a:t>
            </a:r>
            <a:r>
              <a:rPr sz="2800" dirty="0">
                <a:latin typeface="Arial"/>
                <a:cs typeface="Arial"/>
              </a:rPr>
              <a:t>a </a:t>
            </a:r>
            <a:r>
              <a:rPr sz="2800" spc="-5" dirty="0">
                <a:latin typeface="Arial"/>
                <a:cs typeface="Arial"/>
              </a:rPr>
              <a:t>Linear</a:t>
            </a:r>
            <a:r>
              <a:rPr sz="2800" spc="-10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Classifier</a:t>
            </a:r>
            <a:endParaRPr sz="2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163918" y="1969353"/>
            <a:ext cx="416623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10" dirty="0">
                <a:latin typeface="Arial"/>
                <a:cs typeface="Arial"/>
              </a:rPr>
              <a:t>What </a:t>
            </a:r>
            <a:r>
              <a:rPr sz="3000" spc="-5" dirty="0">
                <a:latin typeface="Arial"/>
                <a:cs typeface="Arial"/>
              </a:rPr>
              <a:t>is this thing</a:t>
            </a:r>
            <a:r>
              <a:rPr sz="3000" spc="-90" dirty="0">
                <a:latin typeface="Arial"/>
                <a:cs typeface="Arial"/>
              </a:rPr>
              <a:t> </a:t>
            </a:r>
            <a:r>
              <a:rPr sz="3000" spc="-5" dirty="0">
                <a:latin typeface="Arial"/>
                <a:cs typeface="Arial"/>
              </a:rPr>
              <a:t>doing?</a:t>
            </a:r>
            <a:endParaRPr sz="30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73985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f(x,W) </a:t>
            </a:r>
            <a:r>
              <a:rPr dirty="0"/>
              <a:t>= </a:t>
            </a:r>
            <a:r>
              <a:rPr spc="-5" dirty="0"/>
              <a:t>Wx </a:t>
            </a:r>
            <a:r>
              <a:rPr dirty="0"/>
              <a:t>+</a:t>
            </a:r>
            <a:r>
              <a:rPr spc="-125" dirty="0"/>
              <a:t> </a:t>
            </a:r>
            <a:r>
              <a:rPr dirty="0"/>
              <a:t>b</a:t>
            </a:r>
          </a:p>
        </p:txBody>
      </p:sp>
      <p:sp>
        <p:nvSpPr>
          <p:cNvPr id="5" name="object 5"/>
          <p:cNvSpPr/>
          <p:nvPr/>
        </p:nvSpPr>
        <p:spPr>
          <a:xfrm>
            <a:off x="284847" y="648898"/>
            <a:ext cx="3634692" cy="27237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5105644" y="4693239"/>
            <a:ext cx="1117600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r>
              <a:rPr sz="1800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090"/>
              </a:lnSpc>
            </a:pPr>
            <a:fld id="{81D60167-4931-47E6-BA6A-407CBD079E47}" type="slidenum">
              <a:rPr dirty="0"/>
              <a:t>39</a:t>
            </a:fld>
            <a:endParaRPr dirty="0"/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April 6,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930719" y="1070747"/>
            <a:ext cx="1467984" cy="20357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84724" y="137032"/>
            <a:ext cx="43732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i="0" spc="-5" dirty="0">
                <a:latin typeface="Arial"/>
                <a:cs typeface="Arial"/>
              </a:rPr>
              <a:t>Challenges</a:t>
            </a:r>
            <a:r>
              <a:rPr sz="2400" i="0" spc="-5" dirty="0">
                <a:latin typeface="Arial"/>
                <a:cs typeface="Arial"/>
              </a:rPr>
              <a:t>: Viewpoint</a:t>
            </a:r>
            <a:r>
              <a:rPr sz="2400" i="0" spc="-95" dirty="0">
                <a:latin typeface="Arial"/>
                <a:cs typeface="Arial"/>
              </a:rPr>
              <a:t> </a:t>
            </a:r>
            <a:r>
              <a:rPr sz="2400" i="0" dirty="0">
                <a:latin typeface="Arial"/>
                <a:cs typeface="Arial"/>
              </a:rPr>
              <a:t>variation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898740" y="1196332"/>
            <a:ext cx="1767133" cy="128348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889215" y="1186807"/>
            <a:ext cx="1786255" cy="1303020"/>
          </a:xfrm>
          <a:custGeom>
            <a:avLst/>
            <a:gdLst/>
            <a:ahLst/>
            <a:cxnLst/>
            <a:rect l="l" t="t" r="r" b="b"/>
            <a:pathLst>
              <a:path w="1786254" h="1303020">
                <a:moveTo>
                  <a:pt x="0" y="0"/>
                </a:moveTo>
                <a:lnTo>
                  <a:pt x="1786196" y="0"/>
                </a:lnTo>
                <a:lnTo>
                  <a:pt x="1786196" y="1302532"/>
                </a:lnTo>
                <a:lnTo>
                  <a:pt x="0" y="1302532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779017" y="2068138"/>
            <a:ext cx="273685" cy="273685"/>
          </a:xfrm>
          <a:custGeom>
            <a:avLst/>
            <a:gdLst/>
            <a:ahLst/>
            <a:cxnLst/>
            <a:rect l="l" t="t" r="r" b="b"/>
            <a:pathLst>
              <a:path w="273685" h="273685">
                <a:moveTo>
                  <a:pt x="0" y="0"/>
                </a:moveTo>
                <a:lnTo>
                  <a:pt x="273474" y="0"/>
                </a:lnTo>
                <a:lnTo>
                  <a:pt x="273474" y="273474"/>
                </a:lnTo>
                <a:lnTo>
                  <a:pt x="0" y="273474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048266" y="1182470"/>
            <a:ext cx="835660" cy="894715"/>
          </a:xfrm>
          <a:custGeom>
            <a:avLst/>
            <a:gdLst/>
            <a:ahLst/>
            <a:cxnLst/>
            <a:rect l="l" t="t" r="r" b="b"/>
            <a:pathLst>
              <a:path w="835660" h="894714">
                <a:moveTo>
                  <a:pt x="0" y="894623"/>
                </a:moveTo>
                <a:lnTo>
                  <a:pt x="835223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052841" y="2350947"/>
            <a:ext cx="835660" cy="137160"/>
          </a:xfrm>
          <a:custGeom>
            <a:avLst/>
            <a:gdLst/>
            <a:ahLst/>
            <a:cxnLst/>
            <a:rect l="l" t="t" r="r" b="b"/>
            <a:pathLst>
              <a:path w="835660" h="137160">
                <a:moveTo>
                  <a:pt x="0" y="0"/>
                </a:moveTo>
                <a:lnTo>
                  <a:pt x="835223" y="136944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48563" y="1236977"/>
            <a:ext cx="742950" cy="423545"/>
          </a:xfrm>
          <a:custGeom>
            <a:avLst/>
            <a:gdLst/>
            <a:ahLst/>
            <a:cxnLst/>
            <a:rect l="l" t="t" r="r" b="b"/>
            <a:pathLst>
              <a:path w="742950" h="423544">
                <a:moveTo>
                  <a:pt x="66099" y="0"/>
                </a:moveTo>
                <a:lnTo>
                  <a:pt x="742678" y="213559"/>
                </a:lnTo>
                <a:lnTo>
                  <a:pt x="676578" y="422969"/>
                </a:lnTo>
                <a:lnTo>
                  <a:pt x="0" y="209409"/>
                </a:lnTo>
                <a:lnTo>
                  <a:pt x="66099" y="0"/>
                </a:lnTo>
                <a:close/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258192" y="1481062"/>
            <a:ext cx="212725" cy="257175"/>
          </a:xfrm>
          <a:custGeom>
            <a:avLst/>
            <a:gdLst/>
            <a:ahLst/>
            <a:cxnLst/>
            <a:rect l="l" t="t" r="r" b="b"/>
            <a:pathLst>
              <a:path w="212725" h="257175">
                <a:moveTo>
                  <a:pt x="131389" y="256899"/>
                </a:moveTo>
                <a:lnTo>
                  <a:pt x="0" y="74179"/>
                </a:lnTo>
                <a:lnTo>
                  <a:pt x="212479" y="0"/>
                </a:lnTo>
                <a:lnTo>
                  <a:pt x="131389" y="256899"/>
                </a:lnTo>
                <a:close/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80269" y="1024243"/>
            <a:ext cx="269240" cy="269875"/>
          </a:xfrm>
          <a:custGeom>
            <a:avLst/>
            <a:gdLst/>
            <a:ahLst/>
            <a:cxnLst/>
            <a:rect l="l" t="t" r="r" b="b"/>
            <a:pathLst>
              <a:path w="269240" h="269875">
                <a:moveTo>
                  <a:pt x="6267" y="94171"/>
                </a:moveTo>
                <a:lnTo>
                  <a:pt x="25629" y="55638"/>
                </a:lnTo>
                <a:lnTo>
                  <a:pt x="54994" y="26134"/>
                </a:lnTo>
                <a:lnTo>
                  <a:pt x="91576" y="7105"/>
                </a:lnTo>
                <a:lnTo>
                  <a:pt x="132592" y="0"/>
                </a:lnTo>
                <a:lnTo>
                  <a:pt x="175259" y="6266"/>
                </a:lnTo>
                <a:lnTo>
                  <a:pt x="221328" y="31560"/>
                </a:lnTo>
                <a:lnTo>
                  <a:pt x="254211" y="72559"/>
                </a:lnTo>
                <a:lnTo>
                  <a:pt x="268903" y="123019"/>
                </a:lnTo>
                <a:lnTo>
                  <a:pt x="268621" y="149298"/>
                </a:lnTo>
                <a:lnTo>
                  <a:pt x="263164" y="175261"/>
                </a:lnTo>
                <a:lnTo>
                  <a:pt x="243801" y="213794"/>
                </a:lnTo>
                <a:lnTo>
                  <a:pt x="214437" y="243299"/>
                </a:lnTo>
                <a:lnTo>
                  <a:pt x="177854" y="262328"/>
                </a:lnTo>
                <a:lnTo>
                  <a:pt x="136838" y="269433"/>
                </a:lnTo>
                <a:lnTo>
                  <a:pt x="94171" y="263166"/>
                </a:lnTo>
                <a:lnTo>
                  <a:pt x="55638" y="243802"/>
                </a:lnTo>
                <a:lnTo>
                  <a:pt x="26133" y="214438"/>
                </a:lnTo>
                <a:lnTo>
                  <a:pt x="7104" y="177855"/>
                </a:lnTo>
                <a:lnTo>
                  <a:pt x="0" y="136839"/>
                </a:lnTo>
                <a:lnTo>
                  <a:pt x="6267" y="94171"/>
                </a:lnTo>
                <a:close/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032313" y="1135365"/>
            <a:ext cx="269240" cy="269875"/>
          </a:xfrm>
          <a:custGeom>
            <a:avLst/>
            <a:gdLst/>
            <a:ahLst/>
            <a:cxnLst/>
            <a:rect l="l" t="t" r="r" b="b"/>
            <a:pathLst>
              <a:path w="269240" h="269875">
                <a:moveTo>
                  <a:pt x="6267" y="94171"/>
                </a:moveTo>
                <a:lnTo>
                  <a:pt x="25630" y="55638"/>
                </a:lnTo>
                <a:lnTo>
                  <a:pt x="54995" y="26133"/>
                </a:lnTo>
                <a:lnTo>
                  <a:pt x="91576" y="7104"/>
                </a:lnTo>
                <a:lnTo>
                  <a:pt x="132592" y="0"/>
                </a:lnTo>
                <a:lnTo>
                  <a:pt x="175259" y="6267"/>
                </a:lnTo>
                <a:lnTo>
                  <a:pt x="221328" y="31559"/>
                </a:lnTo>
                <a:lnTo>
                  <a:pt x="254211" y="72556"/>
                </a:lnTo>
                <a:lnTo>
                  <a:pt x="268904" y="123018"/>
                </a:lnTo>
                <a:lnTo>
                  <a:pt x="268622" y="149298"/>
                </a:lnTo>
                <a:lnTo>
                  <a:pt x="263166" y="175261"/>
                </a:lnTo>
                <a:lnTo>
                  <a:pt x="243802" y="213794"/>
                </a:lnTo>
                <a:lnTo>
                  <a:pt x="214437" y="243299"/>
                </a:lnTo>
                <a:lnTo>
                  <a:pt x="177855" y="262328"/>
                </a:lnTo>
                <a:lnTo>
                  <a:pt x="136838" y="269433"/>
                </a:lnTo>
                <a:lnTo>
                  <a:pt x="94171" y="263166"/>
                </a:lnTo>
                <a:lnTo>
                  <a:pt x="55638" y="243802"/>
                </a:lnTo>
                <a:lnTo>
                  <a:pt x="26133" y="214437"/>
                </a:lnTo>
                <a:lnTo>
                  <a:pt x="7104" y="177855"/>
                </a:lnTo>
                <a:lnTo>
                  <a:pt x="0" y="136838"/>
                </a:lnTo>
                <a:lnTo>
                  <a:pt x="6267" y="94171"/>
                </a:lnTo>
                <a:close/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313797" y="1937846"/>
            <a:ext cx="4708525" cy="2044064"/>
          </a:xfrm>
          <a:custGeom>
            <a:avLst/>
            <a:gdLst/>
            <a:ahLst/>
            <a:cxnLst/>
            <a:rect l="l" t="t" r="r" b="b"/>
            <a:pathLst>
              <a:path w="4708525" h="2044064">
                <a:moveTo>
                  <a:pt x="0" y="0"/>
                </a:moveTo>
                <a:lnTo>
                  <a:pt x="37064" y="36458"/>
                </a:lnTo>
                <a:lnTo>
                  <a:pt x="77889" y="79663"/>
                </a:lnTo>
                <a:lnTo>
                  <a:pt x="122318" y="129115"/>
                </a:lnTo>
                <a:lnTo>
                  <a:pt x="170189" y="184312"/>
                </a:lnTo>
                <a:lnTo>
                  <a:pt x="195367" y="213909"/>
                </a:lnTo>
                <a:lnTo>
                  <a:pt x="221346" y="244754"/>
                </a:lnTo>
                <a:lnTo>
                  <a:pt x="248106" y="276786"/>
                </a:lnTo>
                <a:lnTo>
                  <a:pt x="275627" y="309942"/>
                </a:lnTo>
                <a:lnTo>
                  <a:pt x="303890" y="344158"/>
                </a:lnTo>
                <a:lnTo>
                  <a:pt x="332875" y="379373"/>
                </a:lnTo>
                <a:lnTo>
                  <a:pt x="362561" y="415523"/>
                </a:lnTo>
                <a:lnTo>
                  <a:pt x="392930" y="452548"/>
                </a:lnTo>
                <a:lnTo>
                  <a:pt x="423961" y="490382"/>
                </a:lnTo>
                <a:lnTo>
                  <a:pt x="455633" y="528965"/>
                </a:lnTo>
                <a:lnTo>
                  <a:pt x="487929" y="568234"/>
                </a:lnTo>
                <a:lnTo>
                  <a:pt x="520826" y="608126"/>
                </a:lnTo>
                <a:lnTo>
                  <a:pt x="554306" y="648578"/>
                </a:lnTo>
                <a:lnTo>
                  <a:pt x="588349" y="689528"/>
                </a:lnTo>
                <a:lnTo>
                  <a:pt x="622934" y="730914"/>
                </a:lnTo>
                <a:lnTo>
                  <a:pt x="658043" y="772672"/>
                </a:lnTo>
                <a:lnTo>
                  <a:pt x="693654" y="814741"/>
                </a:lnTo>
                <a:lnTo>
                  <a:pt x="729749" y="857057"/>
                </a:lnTo>
                <a:lnTo>
                  <a:pt x="766307" y="899558"/>
                </a:lnTo>
                <a:lnTo>
                  <a:pt x="803308" y="942182"/>
                </a:lnTo>
                <a:lnTo>
                  <a:pt x="840733" y="984866"/>
                </a:lnTo>
                <a:lnTo>
                  <a:pt x="878561" y="1027547"/>
                </a:lnTo>
                <a:lnTo>
                  <a:pt x="916773" y="1070163"/>
                </a:lnTo>
                <a:lnTo>
                  <a:pt x="955349" y="1112652"/>
                </a:lnTo>
                <a:lnTo>
                  <a:pt x="994269" y="1154950"/>
                </a:lnTo>
                <a:lnTo>
                  <a:pt x="1033513" y="1196995"/>
                </a:lnTo>
                <a:lnTo>
                  <a:pt x="1073061" y="1238725"/>
                </a:lnTo>
                <a:lnTo>
                  <a:pt x="1112894" y="1280077"/>
                </a:lnTo>
                <a:lnTo>
                  <a:pt x="1152991" y="1320988"/>
                </a:lnTo>
                <a:lnTo>
                  <a:pt x="1193332" y="1361396"/>
                </a:lnTo>
                <a:lnTo>
                  <a:pt x="1233899" y="1401239"/>
                </a:lnTo>
                <a:lnTo>
                  <a:pt x="1274670" y="1440453"/>
                </a:lnTo>
                <a:lnTo>
                  <a:pt x="1315626" y="1478976"/>
                </a:lnTo>
                <a:lnTo>
                  <a:pt x="1356747" y="1516746"/>
                </a:lnTo>
                <a:lnTo>
                  <a:pt x="1398014" y="1553700"/>
                </a:lnTo>
                <a:lnTo>
                  <a:pt x="1439405" y="1589776"/>
                </a:lnTo>
                <a:lnTo>
                  <a:pt x="1480902" y="1624910"/>
                </a:lnTo>
                <a:lnTo>
                  <a:pt x="1522485" y="1659041"/>
                </a:lnTo>
                <a:lnTo>
                  <a:pt x="1564133" y="1692106"/>
                </a:lnTo>
                <a:lnTo>
                  <a:pt x="1605827" y="1724042"/>
                </a:lnTo>
                <a:lnTo>
                  <a:pt x="1647547" y="1754786"/>
                </a:lnTo>
                <a:lnTo>
                  <a:pt x="1689273" y="1784277"/>
                </a:lnTo>
                <a:lnTo>
                  <a:pt x="1730985" y="1812451"/>
                </a:lnTo>
                <a:lnTo>
                  <a:pt x="1772663" y="1839246"/>
                </a:lnTo>
                <a:lnTo>
                  <a:pt x="1814288" y="1864599"/>
                </a:lnTo>
                <a:lnTo>
                  <a:pt x="1855839" y="1888448"/>
                </a:lnTo>
                <a:lnTo>
                  <a:pt x="1897297" y="1910731"/>
                </a:lnTo>
                <a:lnTo>
                  <a:pt x="1938642" y="1931384"/>
                </a:lnTo>
                <a:lnTo>
                  <a:pt x="1979853" y="1950345"/>
                </a:lnTo>
                <a:lnTo>
                  <a:pt x="2020912" y="1967552"/>
                </a:lnTo>
                <a:lnTo>
                  <a:pt x="2061797" y="1982942"/>
                </a:lnTo>
                <a:lnTo>
                  <a:pt x="2102490" y="1996452"/>
                </a:lnTo>
                <a:lnTo>
                  <a:pt x="2142970" y="2008020"/>
                </a:lnTo>
                <a:lnTo>
                  <a:pt x="2183205" y="2017631"/>
                </a:lnTo>
                <a:lnTo>
                  <a:pt x="2224452" y="2025680"/>
                </a:lnTo>
                <a:lnTo>
                  <a:pt x="2266670" y="2032210"/>
                </a:lnTo>
                <a:lnTo>
                  <a:pt x="2309814" y="2037266"/>
                </a:lnTo>
                <a:lnTo>
                  <a:pt x="2353842" y="2040890"/>
                </a:lnTo>
                <a:lnTo>
                  <a:pt x="2398712" y="2043127"/>
                </a:lnTo>
                <a:lnTo>
                  <a:pt x="2444378" y="2044018"/>
                </a:lnTo>
                <a:lnTo>
                  <a:pt x="2490800" y="2043608"/>
                </a:lnTo>
                <a:lnTo>
                  <a:pt x="2537933" y="2041939"/>
                </a:lnTo>
                <a:lnTo>
                  <a:pt x="2585735" y="2039056"/>
                </a:lnTo>
                <a:lnTo>
                  <a:pt x="2634162" y="2035001"/>
                </a:lnTo>
                <a:lnTo>
                  <a:pt x="2683172" y="2029819"/>
                </a:lnTo>
                <a:lnTo>
                  <a:pt x="2732721" y="2023551"/>
                </a:lnTo>
                <a:lnTo>
                  <a:pt x="2782767" y="2016242"/>
                </a:lnTo>
                <a:lnTo>
                  <a:pt x="2833266" y="2007935"/>
                </a:lnTo>
                <a:lnTo>
                  <a:pt x="2884175" y="1998673"/>
                </a:lnTo>
                <a:lnTo>
                  <a:pt x="2935451" y="1988500"/>
                </a:lnTo>
                <a:lnTo>
                  <a:pt x="2987052" y="1977458"/>
                </a:lnTo>
                <a:lnTo>
                  <a:pt x="3038934" y="1965592"/>
                </a:lnTo>
                <a:lnTo>
                  <a:pt x="3091053" y="1952945"/>
                </a:lnTo>
                <a:lnTo>
                  <a:pt x="3143368" y="1939559"/>
                </a:lnTo>
                <a:lnTo>
                  <a:pt x="3195835" y="1925479"/>
                </a:lnTo>
                <a:lnTo>
                  <a:pt x="3248410" y="1910747"/>
                </a:lnTo>
                <a:lnTo>
                  <a:pt x="3301051" y="1895407"/>
                </a:lnTo>
                <a:lnTo>
                  <a:pt x="3353716" y="1879503"/>
                </a:lnTo>
                <a:lnTo>
                  <a:pt x="3406359" y="1863077"/>
                </a:lnTo>
                <a:lnTo>
                  <a:pt x="3458940" y="1846174"/>
                </a:lnTo>
                <a:lnTo>
                  <a:pt x="3511414" y="1828835"/>
                </a:lnTo>
                <a:lnTo>
                  <a:pt x="3563738" y="1811106"/>
                </a:lnTo>
                <a:lnTo>
                  <a:pt x="3615871" y="1793028"/>
                </a:lnTo>
                <a:lnTo>
                  <a:pt x="3667767" y="1774646"/>
                </a:lnTo>
                <a:lnTo>
                  <a:pt x="3717772" y="1756591"/>
                </a:lnTo>
                <a:lnTo>
                  <a:pt x="3767476" y="1738331"/>
                </a:lnTo>
                <a:lnTo>
                  <a:pt x="3816841" y="1719904"/>
                </a:lnTo>
                <a:lnTo>
                  <a:pt x="3865827" y="1701350"/>
                </a:lnTo>
                <a:lnTo>
                  <a:pt x="3914395" y="1682709"/>
                </a:lnTo>
                <a:lnTo>
                  <a:pt x="3962506" y="1664020"/>
                </a:lnTo>
                <a:lnTo>
                  <a:pt x="4010121" y="1645323"/>
                </a:lnTo>
                <a:lnTo>
                  <a:pt x="4057201" y="1626656"/>
                </a:lnTo>
                <a:lnTo>
                  <a:pt x="4103706" y="1608059"/>
                </a:lnTo>
                <a:lnTo>
                  <a:pt x="4149597" y="1589571"/>
                </a:lnTo>
                <a:lnTo>
                  <a:pt x="4194835" y="1571232"/>
                </a:lnTo>
                <a:lnTo>
                  <a:pt x="4239382" y="1553081"/>
                </a:lnTo>
                <a:lnTo>
                  <a:pt x="4283197" y="1535158"/>
                </a:lnTo>
                <a:lnTo>
                  <a:pt x="4326243" y="1517501"/>
                </a:lnTo>
                <a:lnTo>
                  <a:pt x="4368478" y="1500151"/>
                </a:lnTo>
                <a:lnTo>
                  <a:pt x="4409866" y="1483147"/>
                </a:lnTo>
                <a:lnTo>
                  <a:pt x="4463661" y="1461079"/>
                </a:lnTo>
                <a:lnTo>
                  <a:pt x="4515784" y="1439789"/>
                </a:lnTo>
                <a:lnTo>
                  <a:pt x="4566143" y="1419372"/>
                </a:lnTo>
                <a:lnTo>
                  <a:pt x="4614647" y="1399921"/>
                </a:lnTo>
                <a:lnTo>
                  <a:pt x="4661201" y="1381531"/>
                </a:lnTo>
                <a:lnTo>
                  <a:pt x="4705715" y="1364297"/>
                </a:lnTo>
                <a:lnTo>
                  <a:pt x="4708090" y="1363397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982713" y="3222568"/>
            <a:ext cx="222049" cy="15734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6752424" y="3083083"/>
            <a:ext cx="1832610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60655" marR="5080" indent="-148590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latin typeface="Arial"/>
                <a:cs typeface="Arial"/>
              </a:rPr>
              <a:t>All pixels </a:t>
            </a:r>
            <a:r>
              <a:rPr sz="1400" dirty="0">
                <a:latin typeface="Arial"/>
                <a:cs typeface="Arial"/>
              </a:rPr>
              <a:t>change</a:t>
            </a:r>
            <a:r>
              <a:rPr sz="1400" spc="-9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when  the </a:t>
            </a:r>
            <a:r>
              <a:rPr sz="1400" dirty="0">
                <a:latin typeface="Arial"/>
                <a:cs typeface="Arial"/>
              </a:rPr>
              <a:t>camera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moves!</a:t>
            </a:r>
            <a:endParaRPr sz="1400">
              <a:latin typeface="Arial"/>
              <a:cs typeface="Arial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5105644" y="4693239"/>
            <a:ext cx="1117600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r>
              <a:rPr sz="1800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18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357165" y="4693229"/>
            <a:ext cx="178435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090"/>
              </a:lnSpc>
            </a:pPr>
            <a:fld id="{81D60167-4931-47E6-BA6A-407CBD079E47}" type="slidenum">
              <a:rPr sz="1800" dirty="0">
                <a:solidFill>
                  <a:srgbClr val="FFFFFF"/>
                </a:solidFill>
                <a:latin typeface="Arial"/>
                <a:cs typeface="Arial"/>
              </a:rPr>
              <a:t>4</a:t>
            </a:fld>
            <a:endParaRPr sz="1800">
              <a:latin typeface="Arial"/>
              <a:cs typeface="Arial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April 6,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73024" y="4271193"/>
            <a:ext cx="906780" cy="21209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4200"/>
              </a:lnSpc>
              <a:spcBef>
                <a:spcPts val="70"/>
              </a:spcBef>
            </a:pPr>
            <a:r>
              <a:rPr sz="600" u="sng" spc="-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5"/>
              </a:rPr>
              <a:t>This image</a:t>
            </a:r>
            <a:r>
              <a:rPr sz="600" spc="-5" dirty="0">
                <a:solidFill>
                  <a:srgbClr val="0097A7"/>
                </a:solidFill>
                <a:latin typeface="Arial"/>
                <a:cs typeface="Arial"/>
                <a:hlinkClick r:id="rId5"/>
              </a:rPr>
              <a:t> </a:t>
            </a:r>
            <a:r>
              <a:rPr sz="600" spc="-5" dirty="0">
                <a:latin typeface="Arial"/>
                <a:cs typeface="Arial"/>
              </a:rPr>
              <a:t>by </a:t>
            </a:r>
            <a:r>
              <a:rPr sz="600" u="sng" spc="-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6"/>
              </a:rPr>
              <a:t>Nikita</a:t>
            </a:r>
            <a:r>
              <a:rPr sz="600" spc="-5" dirty="0">
                <a:solidFill>
                  <a:srgbClr val="0097A7"/>
                </a:solidFill>
                <a:latin typeface="Arial"/>
                <a:cs typeface="Arial"/>
                <a:hlinkClick r:id="rId6"/>
              </a:rPr>
              <a:t> </a:t>
            </a:r>
            <a:r>
              <a:rPr sz="600" spc="-5" dirty="0">
                <a:latin typeface="Arial"/>
                <a:cs typeface="Arial"/>
              </a:rPr>
              <a:t>is  licensed under </a:t>
            </a:r>
            <a:r>
              <a:rPr sz="600" u="sng" spc="-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7"/>
              </a:rPr>
              <a:t>CC-BY</a:t>
            </a:r>
            <a:r>
              <a:rPr sz="600" u="sng" spc="-7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7"/>
              </a:rPr>
              <a:t> </a:t>
            </a:r>
            <a:r>
              <a:rPr sz="600" u="sng" spc="-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7"/>
              </a:rPr>
              <a:t>2.0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84724" y="135000"/>
            <a:ext cx="475996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>
                <a:latin typeface="Arial"/>
                <a:cs typeface="Arial"/>
              </a:rPr>
              <a:t>Interpreting </a:t>
            </a:r>
            <a:r>
              <a:rPr sz="2800" dirty="0">
                <a:latin typeface="Arial"/>
                <a:cs typeface="Arial"/>
              </a:rPr>
              <a:t>a </a:t>
            </a:r>
            <a:r>
              <a:rPr sz="2800" spc="-5" dirty="0">
                <a:latin typeface="Arial"/>
                <a:cs typeface="Arial"/>
              </a:rPr>
              <a:t>Linear</a:t>
            </a:r>
            <a:r>
              <a:rPr sz="2800" spc="-10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Classifier</a:t>
            </a:r>
            <a:endParaRPr sz="28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04787" y="3520392"/>
            <a:ext cx="8734394" cy="92392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163918" y="1700139"/>
            <a:ext cx="4164965" cy="1397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3000" spc="-10" dirty="0">
                <a:latin typeface="Arial"/>
                <a:cs typeface="Arial"/>
              </a:rPr>
              <a:t>Example </a:t>
            </a:r>
            <a:r>
              <a:rPr sz="3000" spc="-5" dirty="0">
                <a:latin typeface="Arial"/>
                <a:cs typeface="Arial"/>
              </a:rPr>
              <a:t>trained</a:t>
            </a:r>
            <a:r>
              <a:rPr sz="3000" spc="-95" dirty="0">
                <a:latin typeface="Arial"/>
                <a:cs typeface="Arial"/>
              </a:rPr>
              <a:t> </a:t>
            </a:r>
            <a:r>
              <a:rPr sz="3000" spc="-5" dirty="0">
                <a:latin typeface="Arial"/>
                <a:cs typeface="Arial"/>
              </a:rPr>
              <a:t>weights  of </a:t>
            </a:r>
            <a:r>
              <a:rPr sz="3000" dirty="0">
                <a:latin typeface="Arial"/>
                <a:cs typeface="Arial"/>
              </a:rPr>
              <a:t>a </a:t>
            </a:r>
            <a:r>
              <a:rPr sz="3000" spc="-5" dirty="0">
                <a:latin typeface="Arial"/>
                <a:cs typeface="Arial"/>
              </a:rPr>
              <a:t>linear </a:t>
            </a:r>
            <a:r>
              <a:rPr sz="3000" dirty="0">
                <a:latin typeface="Arial"/>
                <a:cs typeface="Arial"/>
              </a:rPr>
              <a:t>classifier  </a:t>
            </a:r>
            <a:r>
              <a:rPr sz="3000" spc="-5" dirty="0">
                <a:latin typeface="Arial"/>
                <a:cs typeface="Arial"/>
              </a:rPr>
              <a:t>trained on</a:t>
            </a:r>
            <a:r>
              <a:rPr sz="3000" spc="-35" dirty="0">
                <a:latin typeface="Arial"/>
                <a:cs typeface="Arial"/>
              </a:rPr>
              <a:t> </a:t>
            </a:r>
            <a:r>
              <a:rPr sz="3000" spc="-5" dirty="0">
                <a:latin typeface="Arial"/>
                <a:cs typeface="Arial"/>
              </a:rPr>
              <a:t>CIFAR-10:</a:t>
            </a:r>
            <a:endParaRPr sz="30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73985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f(x,W) </a:t>
            </a:r>
            <a:r>
              <a:rPr dirty="0"/>
              <a:t>= </a:t>
            </a:r>
            <a:r>
              <a:rPr spc="-5" dirty="0"/>
              <a:t>Wx </a:t>
            </a:r>
            <a:r>
              <a:rPr dirty="0"/>
              <a:t>+</a:t>
            </a:r>
            <a:r>
              <a:rPr spc="-125" dirty="0"/>
              <a:t> </a:t>
            </a:r>
            <a:r>
              <a:rPr dirty="0"/>
              <a:t>b</a:t>
            </a:r>
          </a:p>
        </p:txBody>
      </p:sp>
      <p:sp>
        <p:nvSpPr>
          <p:cNvPr id="6" name="object 6"/>
          <p:cNvSpPr/>
          <p:nvPr/>
        </p:nvSpPr>
        <p:spPr>
          <a:xfrm>
            <a:off x="284847" y="648898"/>
            <a:ext cx="3634692" cy="27237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5105644" y="4693239"/>
            <a:ext cx="1117600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r>
              <a:rPr sz="1800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090"/>
              </a:lnSpc>
            </a:pPr>
            <a:fld id="{81D60167-4931-47E6-BA6A-407CBD079E47}" type="slidenum">
              <a:rPr dirty="0"/>
              <a:t>40</a:t>
            </a:fld>
            <a:endParaRPr dirty="0"/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April 6,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4" y="135000"/>
            <a:ext cx="855472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430645" algn="l"/>
              </a:tabLst>
            </a:pPr>
            <a:r>
              <a:rPr sz="2800" b="1" i="0" spc="-5" dirty="0">
                <a:latin typeface="Arial"/>
                <a:cs typeface="Arial"/>
              </a:rPr>
              <a:t>So far</a:t>
            </a:r>
            <a:r>
              <a:rPr sz="2800" i="0" spc="-5" dirty="0">
                <a:latin typeface="Arial"/>
                <a:cs typeface="Arial"/>
              </a:rPr>
              <a:t>: Defined </a:t>
            </a:r>
            <a:r>
              <a:rPr sz="2800" i="0" dirty="0">
                <a:latin typeface="Arial"/>
                <a:cs typeface="Arial"/>
              </a:rPr>
              <a:t>a </a:t>
            </a:r>
            <a:r>
              <a:rPr sz="2800" i="0" spc="-5" dirty="0">
                <a:latin typeface="Arial"/>
                <a:cs typeface="Arial"/>
              </a:rPr>
              <a:t>(linear)</a:t>
            </a:r>
            <a:r>
              <a:rPr sz="2800" i="0" spc="15" dirty="0">
                <a:latin typeface="Arial"/>
                <a:cs typeface="Arial"/>
              </a:rPr>
              <a:t> </a:t>
            </a:r>
            <a:r>
              <a:rPr sz="2800" i="0" u="heavy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score</a:t>
            </a:r>
            <a:r>
              <a:rPr sz="2800" i="0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function</a:t>
            </a:r>
            <a:r>
              <a:rPr sz="2800" i="0" spc="-5" dirty="0">
                <a:latin typeface="Arial"/>
                <a:cs typeface="Arial"/>
              </a:rPr>
              <a:t>	</a:t>
            </a:r>
            <a:r>
              <a:rPr sz="3600" i="0" spc="-7" baseline="5787" dirty="0">
                <a:latin typeface="Arial"/>
                <a:cs typeface="Arial"/>
              </a:rPr>
              <a:t>f(x,W) </a:t>
            </a:r>
            <a:r>
              <a:rPr sz="3600" i="0" baseline="5787" dirty="0">
                <a:latin typeface="Arial"/>
                <a:cs typeface="Arial"/>
              </a:rPr>
              <a:t>= </a:t>
            </a:r>
            <a:r>
              <a:rPr sz="3600" i="0" spc="-7" baseline="5787" dirty="0">
                <a:latin typeface="Arial"/>
                <a:cs typeface="Arial"/>
              </a:rPr>
              <a:t>Wx </a:t>
            </a:r>
            <a:r>
              <a:rPr sz="3600" i="0" baseline="5787" dirty="0">
                <a:latin typeface="Arial"/>
                <a:cs typeface="Arial"/>
              </a:rPr>
              <a:t>+</a:t>
            </a:r>
            <a:r>
              <a:rPr sz="3600" i="0" spc="-179" baseline="5787" dirty="0">
                <a:latin typeface="Arial"/>
                <a:cs typeface="Arial"/>
              </a:rPr>
              <a:t> </a:t>
            </a:r>
            <a:r>
              <a:rPr sz="3600" i="0" baseline="5787" dirty="0">
                <a:latin typeface="Arial"/>
                <a:cs typeface="Arial"/>
              </a:rPr>
              <a:t>b</a:t>
            </a:r>
            <a:endParaRPr sz="3600" baseline="5787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644367" y="2056170"/>
            <a:ext cx="756823" cy="24304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688833" y="2033535"/>
            <a:ext cx="611505" cy="24295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4769">
              <a:lnSpc>
                <a:spcPts val="1664"/>
              </a:lnSpc>
              <a:spcBef>
                <a:spcPts val="100"/>
              </a:spcBef>
            </a:pPr>
            <a:r>
              <a:rPr sz="1400" spc="-5" dirty="0">
                <a:latin typeface="Courier New"/>
                <a:cs typeface="Courier New"/>
              </a:rPr>
              <a:t>-3.45</a:t>
            </a:r>
            <a:endParaRPr sz="1400">
              <a:latin typeface="Courier New"/>
              <a:cs typeface="Courier New"/>
            </a:endParaRPr>
          </a:p>
          <a:p>
            <a:pPr marR="44450" algn="ctr">
              <a:lnSpc>
                <a:spcPts val="1664"/>
              </a:lnSpc>
            </a:pPr>
            <a:r>
              <a:rPr sz="1400" spc="-5" dirty="0">
                <a:latin typeface="Courier New"/>
                <a:cs typeface="Courier New"/>
              </a:rPr>
              <a:t>-8.87</a:t>
            </a:r>
            <a:endParaRPr sz="1400">
              <a:latin typeface="Courier New"/>
              <a:cs typeface="Courier New"/>
            </a:endParaRPr>
          </a:p>
          <a:p>
            <a:pPr marL="66675">
              <a:lnSpc>
                <a:spcPct val="100000"/>
              </a:lnSpc>
              <a:spcBef>
                <a:spcPts val="270"/>
              </a:spcBef>
            </a:pPr>
            <a:r>
              <a:rPr sz="1400" spc="-5" dirty="0">
                <a:latin typeface="Courier New"/>
                <a:cs typeface="Courier New"/>
              </a:rPr>
              <a:t>0.09</a:t>
            </a:r>
            <a:endParaRPr sz="1400">
              <a:latin typeface="Courier New"/>
              <a:cs typeface="Courier New"/>
            </a:endParaRPr>
          </a:p>
          <a:p>
            <a:pPr marR="34925" algn="ctr">
              <a:lnSpc>
                <a:spcPct val="100000"/>
              </a:lnSpc>
              <a:spcBef>
                <a:spcPts val="270"/>
              </a:spcBef>
            </a:pPr>
            <a:r>
              <a:rPr sz="1400" b="1" spc="-5" dirty="0">
                <a:latin typeface="Courier New"/>
                <a:cs typeface="Courier New"/>
              </a:rPr>
              <a:t>2.9</a:t>
            </a:r>
            <a:endParaRPr sz="1400">
              <a:latin typeface="Courier New"/>
              <a:cs typeface="Courier New"/>
            </a:endParaRPr>
          </a:p>
          <a:p>
            <a:pPr marL="66675">
              <a:lnSpc>
                <a:spcPct val="100000"/>
              </a:lnSpc>
              <a:spcBef>
                <a:spcPts val="270"/>
              </a:spcBef>
            </a:pPr>
            <a:r>
              <a:rPr sz="1400" spc="-5" dirty="0">
                <a:latin typeface="Courier New"/>
                <a:cs typeface="Courier New"/>
              </a:rPr>
              <a:t>4.48</a:t>
            </a:r>
            <a:endParaRPr sz="1400">
              <a:latin typeface="Courier New"/>
              <a:cs typeface="Courier New"/>
            </a:endParaRPr>
          </a:p>
          <a:p>
            <a:pPr marL="66675">
              <a:lnSpc>
                <a:spcPct val="100000"/>
              </a:lnSpc>
              <a:spcBef>
                <a:spcPts val="270"/>
              </a:spcBef>
            </a:pPr>
            <a:r>
              <a:rPr sz="1400" spc="-5" dirty="0">
                <a:latin typeface="Courier New"/>
                <a:cs typeface="Courier New"/>
              </a:rPr>
              <a:t>8.02</a:t>
            </a:r>
            <a:endParaRPr sz="1400">
              <a:latin typeface="Courier New"/>
              <a:cs typeface="Courier New"/>
            </a:endParaRPr>
          </a:p>
          <a:p>
            <a:pPr marL="66675">
              <a:lnSpc>
                <a:spcPct val="100000"/>
              </a:lnSpc>
              <a:spcBef>
                <a:spcPts val="270"/>
              </a:spcBef>
            </a:pPr>
            <a:r>
              <a:rPr sz="1400" spc="-5" dirty="0">
                <a:latin typeface="Courier New"/>
                <a:cs typeface="Courier New"/>
              </a:rPr>
              <a:t>3.78</a:t>
            </a:r>
            <a:endParaRPr sz="1400">
              <a:latin typeface="Courier New"/>
              <a:cs typeface="Courier New"/>
            </a:endParaRPr>
          </a:p>
          <a:p>
            <a:pPr marL="66675">
              <a:lnSpc>
                <a:spcPct val="100000"/>
              </a:lnSpc>
              <a:spcBef>
                <a:spcPts val="270"/>
              </a:spcBef>
            </a:pPr>
            <a:r>
              <a:rPr sz="1400" spc="-5" dirty="0">
                <a:latin typeface="Courier New"/>
                <a:cs typeface="Courier New"/>
              </a:rPr>
              <a:t>1.06</a:t>
            </a:r>
            <a:endParaRPr sz="1400">
              <a:latin typeface="Courier New"/>
              <a:cs typeface="Courier New"/>
            </a:endParaRPr>
          </a:p>
          <a:p>
            <a:pPr marR="44450" algn="ctr">
              <a:lnSpc>
                <a:spcPct val="100000"/>
              </a:lnSpc>
              <a:spcBef>
                <a:spcPts val="270"/>
              </a:spcBef>
            </a:pPr>
            <a:r>
              <a:rPr sz="1400" spc="-5" dirty="0">
                <a:latin typeface="Courier New"/>
                <a:cs typeface="Courier New"/>
              </a:rPr>
              <a:t>-0.36</a:t>
            </a:r>
            <a:endParaRPr sz="1400">
              <a:latin typeface="Courier New"/>
              <a:cs typeface="Courier New"/>
            </a:endParaRPr>
          </a:p>
          <a:p>
            <a:pPr marR="44450" algn="ctr">
              <a:lnSpc>
                <a:spcPct val="100000"/>
              </a:lnSpc>
              <a:spcBef>
                <a:spcPts val="270"/>
              </a:spcBef>
            </a:pPr>
            <a:r>
              <a:rPr sz="1400" spc="-5" dirty="0">
                <a:latin typeface="Courier New"/>
                <a:cs typeface="Courier New"/>
              </a:rPr>
              <a:t>-0.72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060430" y="1999245"/>
            <a:ext cx="558800" cy="2501900"/>
          </a:xfrm>
          <a:prstGeom prst="rect">
            <a:avLst/>
          </a:prstGeom>
        </p:spPr>
        <p:txBody>
          <a:bodyPr vert="horz" wrap="square" lIns="0" tIns="469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70"/>
              </a:spcBef>
            </a:pPr>
            <a:r>
              <a:rPr sz="1400" spc="-5" dirty="0">
                <a:latin typeface="Courier New"/>
                <a:cs typeface="Courier New"/>
              </a:rPr>
              <a:t>-0.51</a:t>
            </a:r>
            <a:endParaRPr sz="1400">
              <a:latin typeface="Courier New"/>
              <a:cs typeface="Courier New"/>
            </a:endParaRPr>
          </a:p>
          <a:p>
            <a:pPr marL="70485">
              <a:lnSpc>
                <a:spcPct val="100000"/>
              </a:lnSpc>
              <a:spcBef>
                <a:spcPts val="270"/>
              </a:spcBef>
            </a:pPr>
            <a:r>
              <a:rPr sz="1400" b="1" spc="-5" dirty="0">
                <a:latin typeface="Courier New"/>
                <a:cs typeface="Courier New"/>
              </a:rPr>
              <a:t>6.04</a:t>
            </a:r>
            <a:endParaRPr sz="1400">
              <a:latin typeface="Courier New"/>
              <a:cs typeface="Courier New"/>
            </a:endParaRPr>
          </a:p>
          <a:p>
            <a:pPr marL="66675">
              <a:lnSpc>
                <a:spcPct val="100000"/>
              </a:lnSpc>
              <a:spcBef>
                <a:spcPts val="270"/>
              </a:spcBef>
            </a:pPr>
            <a:r>
              <a:rPr sz="1400" spc="-5" dirty="0">
                <a:latin typeface="Courier New"/>
                <a:cs typeface="Courier New"/>
              </a:rPr>
              <a:t>5.31</a:t>
            </a:r>
            <a:endParaRPr sz="14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270"/>
              </a:spcBef>
            </a:pPr>
            <a:r>
              <a:rPr sz="1400" spc="-5" dirty="0">
                <a:latin typeface="Courier New"/>
                <a:cs typeface="Courier New"/>
              </a:rPr>
              <a:t>-4.22</a:t>
            </a:r>
            <a:endParaRPr sz="14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270"/>
              </a:spcBef>
            </a:pPr>
            <a:r>
              <a:rPr sz="1400" spc="-5" dirty="0">
                <a:latin typeface="Courier New"/>
                <a:cs typeface="Courier New"/>
              </a:rPr>
              <a:t>-4.19</a:t>
            </a:r>
            <a:endParaRPr sz="1400">
              <a:latin typeface="Courier New"/>
              <a:cs typeface="Courier New"/>
            </a:endParaRPr>
          </a:p>
          <a:p>
            <a:pPr marL="66675">
              <a:lnSpc>
                <a:spcPct val="100000"/>
              </a:lnSpc>
              <a:spcBef>
                <a:spcPts val="270"/>
              </a:spcBef>
            </a:pPr>
            <a:r>
              <a:rPr sz="1400" spc="-5" dirty="0">
                <a:latin typeface="Courier New"/>
                <a:cs typeface="Courier New"/>
              </a:rPr>
              <a:t>3.58</a:t>
            </a:r>
            <a:endParaRPr sz="1400">
              <a:latin typeface="Courier New"/>
              <a:cs typeface="Courier New"/>
            </a:endParaRPr>
          </a:p>
          <a:p>
            <a:pPr marL="66675">
              <a:lnSpc>
                <a:spcPct val="100000"/>
              </a:lnSpc>
              <a:spcBef>
                <a:spcPts val="270"/>
              </a:spcBef>
            </a:pPr>
            <a:r>
              <a:rPr sz="1400" spc="-5" dirty="0">
                <a:latin typeface="Courier New"/>
                <a:cs typeface="Courier New"/>
              </a:rPr>
              <a:t>4.49</a:t>
            </a:r>
            <a:endParaRPr sz="14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270"/>
              </a:spcBef>
            </a:pPr>
            <a:r>
              <a:rPr sz="1400" spc="-5" dirty="0">
                <a:latin typeface="Courier New"/>
                <a:cs typeface="Courier New"/>
              </a:rPr>
              <a:t>-4.37</a:t>
            </a:r>
            <a:endParaRPr sz="14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270"/>
              </a:spcBef>
            </a:pPr>
            <a:r>
              <a:rPr sz="1400" spc="-5" dirty="0">
                <a:latin typeface="Courier New"/>
                <a:cs typeface="Courier New"/>
              </a:rPr>
              <a:t>-2.09</a:t>
            </a:r>
            <a:endParaRPr sz="14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270"/>
              </a:spcBef>
            </a:pPr>
            <a:r>
              <a:rPr sz="1400" spc="-5" dirty="0">
                <a:latin typeface="Courier New"/>
                <a:cs typeface="Courier New"/>
              </a:rPr>
              <a:t>-2.93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386698" y="2008723"/>
            <a:ext cx="563880" cy="2501900"/>
          </a:xfrm>
          <a:prstGeom prst="rect">
            <a:avLst/>
          </a:prstGeom>
        </p:spPr>
        <p:txBody>
          <a:bodyPr vert="horz" wrap="square" lIns="0" tIns="46990" rIns="0" bIns="0" rtlCol="0">
            <a:spAutoFit/>
          </a:bodyPr>
          <a:lstStyle/>
          <a:p>
            <a:pPr marL="66675">
              <a:lnSpc>
                <a:spcPct val="100000"/>
              </a:lnSpc>
              <a:spcBef>
                <a:spcPts val="370"/>
              </a:spcBef>
            </a:pPr>
            <a:r>
              <a:rPr sz="1400" spc="-5" dirty="0">
                <a:latin typeface="Courier New"/>
                <a:cs typeface="Courier New"/>
              </a:rPr>
              <a:t>3.42</a:t>
            </a:r>
            <a:endParaRPr sz="1400">
              <a:latin typeface="Courier New"/>
              <a:cs typeface="Courier New"/>
            </a:endParaRPr>
          </a:p>
          <a:p>
            <a:pPr marL="66675">
              <a:lnSpc>
                <a:spcPct val="100000"/>
              </a:lnSpc>
              <a:spcBef>
                <a:spcPts val="270"/>
              </a:spcBef>
            </a:pPr>
            <a:r>
              <a:rPr sz="1400" spc="-5" dirty="0">
                <a:latin typeface="Courier New"/>
                <a:cs typeface="Courier New"/>
              </a:rPr>
              <a:t>4.64</a:t>
            </a:r>
            <a:endParaRPr sz="1400">
              <a:latin typeface="Courier New"/>
              <a:cs typeface="Courier New"/>
            </a:endParaRPr>
          </a:p>
          <a:p>
            <a:pPr marL="66675">
              <a:lnSpc>
                <a:spcPct val="100000"/>
              </a:lnSpc>
              <a:spcBef>
                <a:spcPts val="270"/>
              </a:spcBef>
            </a:pPr>
            <a:r>
              <a:rPr sz="1400" spc="-5" dirty="0">
                <a:latin typeface="Courier New"/>
                <a:cs typeface="Courier New"/>
              </a:rPr>
              <a:t>2.65</a:t>
            </a:r>
            <a:endParaRPr sz="1400">
              <a:latin typeface="Courier New"/>
              <a:cs typeface="Courier New"/>
            </a:endParaRPr>
          </a:p>
          <a:p>
            <a:pPr algn="ctr">
              <a:lnSpc>
                <a:spcPct val="100000"/>
              </a:lnSpc>
              <a:spcBef>
                <a:spcPts val="270"/>
              </a:spcBef>
            </a:pPr>
            <a:r>
              <a:rPr sz="1400" spc="-5" dirty="0">
                <a:latin typeface="Courier New"/>
                <a:cs typeface="Courier New"/>
              </a:rPr>
              <a:t>5.1</a:t>
            </a:r>
            <a:endParaRPr sz="1400">
              <a:latin typeface="Courier New"/>
              <a:cs typeface="Courier New"/>
            </a:endParaRPr>
          </a:p>
          <a:p>
            <a:pPr marL="66675">
              <a:lnSpc>
                <a:spcPct val="100000"/>
              </a:lnSpc>
              <a:spcBef>
                <a:spcPts val="270"/>
              </a:spcBef>
            </a:pPr>
            <a:r>
              <a:rPr sz="1400" spc="-5" dirty="0">
                <a:latin typeface="Courier New"/>
                <a:cs typeface="Courier New"/>
              </a:rPr>
              <a:t>2.64</a:t>
            </a:r>
            <a:endParaRPr sz="1400">
              <a:latin typeface="Courier New"/>
              <a:cs typeface="Courier New"/>
            </a:endParaRPr>
          </a:p>
          <a:p>
            <a:pPr marL="66675">
              <a:lnSpc>
                <a:spcPct val="100000"/>
              </a:lnSpc>
              <a:spcBef>
                <a:spcPts val="270"/>
              </a:spcBef>
            </a:pPr>
            <a:r>
              <a:rPr sz="1400" spc="-5" dirty="0">
                <a:latin typeface="Courier New"/>
                <a:cs typeface="Courier New"/>
              </a:rPr>
              <a:t>5.55</a:t>
            </a:r>
            <a:endParaRPr sz="1400">
              <a:latin typeface="Courier New"/>
              <a:cs typeface="Courier New"/>
            </a:endParaRPr>
          </a:p>
          <a:p>
            <a:pPr marL="4445" algn="ctr">
              <a:lnSpc>
                <a:spcPct val="100000"/>
              </a:lnSpc>
              <a:spcBef>
                <a:spcPts val="270"/>
              </a:spcBef>
            </a:pPr>
            <a:r>
              <a:rPr sz="1400" b="1" spc="-5" dirty="0">
                <a:latin typeface="Courier New"/>
                <a:cs typeface="Courier New"/>
              </a:rPr>
              <a:t>-4.34</a:t>
            </a:r>
            <a:endParaRPr sz="1400">
              <a:latin typeface="Courier New"/>
              <a:cs typeface="Courier New"/>
            </a:endParaRPr>
          </a:p>
          <a:p>
            <a:pPr marL="66675">
              <a:lnSpc>
                <a:spcPct val="100000"/>
              </a:lnSpc>
              <a:spcBef>
                <a:spcPts val="270"/>
              </a:spcBef>
            </a:pPr>
            <a:r>
              <a:rPr sz="1400" spc="-5" dirty="0">
                <a:latin typeface="Courier New"/>
                <a:cs typeface="Courier New"/>
              </a:rPr>
              <a:t>-1.5</a:t>
            </a:r>
            <a:endParaRPr sz="1400">
              <a:latin typeface="Courier New"/>
              <a:cs typeface="Courier New"/>
            </a:endParaRPr>
          </a:p>
          <a:p>
            <a:pPr algn="ctr">
              <a:lnSpc>
                <a:spcPct val="100000"/>
              </a:lnSpc>
              <a:spcBef>
                <a:spcPts val="270"/>
              </a:spcBef>
            </a:pPr>
            <a:r>
              <a:rPr sz="1400" spc="-5" dirty="0">
                <a:latin typeface="Courier New"/>
                <a:cs typeface="Courier New"/>
              </a:rPr>
              <a:t>-4.79</a:t>
            </a:r>
            <a:endParaRPr sz="1400">
              <a:latin typeface="Courier New"/>
              <a:cs typeface="Courier New"/>
            </a:endParaRPr>
          </a:p>
          <a:p>
            <a:pPr marL="66675">
              <a:lnSpc>
                <a:spcPct val="100000"/>
              </a:lnSpc>
              <a:spcBef>
                <a:spcPts val="270"/>
              </a:spcBef>
            </a:pPr>
            <a:r>
              <a:rPr sz="1400" spc="-5" dirty="0">
                <a:latin typeface="Courier New"/>
                <a:cs typeface="Courier New"/>
              </a:rPr>
              <a:t>6.14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443841" y="731811"/>
            <a:ext cx="1177422" cy="115289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720638" y="722911"/>
            <a:ext cx="1258547" cy="115465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110986" y="727651"/>
            <a:ext cx="1119822" cy="115464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499999" y="979181"/>
            <a:ext cx="1986280" cy="147701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>
              <a:lnSpc>
                <a:spcPts val="2850"/>
              </a:lnSpc>
              <a:spcBef>
                <a:spcPts val="219"/>
              </a:spcBef>
            </a:pPr>
            <a:r>
              <a:rPr sz="2400" spc="-5" dirty="0">
                <a:latin typeface="Arial"/>
                <a:cs typeface="Arial"/>
              </a:rPr>
              <a:t>Example</a:t>
            </a:r>
            <a:r>
              <a:rPr sz="2400" spc="-10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class  scores </a:t>
            </a:r>
            <a:r>
              <a:rPr sz="2400" spc="-5" dirty="0">
                <a:latin typeface="Arial"/>
                <a:cs typeface="Arial"/>
              </a:rPr>
              <a:t>for </a:t>
            </a:r>
            <a:r>
              <a:rPr sz="2400" dirty="0">
                <a:latin typeface="Arial"/>
                <a:cs typeface="Arial"/>
              </a:rPr>
              <a:t>3  </a:t>
            </a:r>
            <a:r>
              <a:rPr sz="2400" spc="-5" dirty="0">
                <a:latin typeface="Arial"/>
                <a:cs typeface="Arial"/>
              </a:rPr>
              <a:t>images for  </a:t>
            </a:r>
            <a:r>
              <a:rPr sz="2400" dirty="0">
                <a:latin typeface="Arial"/>
                <a:cs typeface="Arial"/>
              </a:rPr>
              <a:t>some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W:</a:t>
            </a:r>
            <a:endParaRPr sz="2400">
              <a:latin typeface="Arial"/>
              <a:cs typeface="Arial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5105644" y="4693239"/>
            <a:ext cx="1117600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r>
              <a:rPr sz="1800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1800">
              <a:latin typeface="Arial"/>
              <a:cs typeface="Arial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090"/>
              </a:lnSpc>
            </a:pPr>
            <a:fld id="{81D60167-4931-47E6-BA6A-407CBD079E47}" type="slidenum">
              <a:rPr dirty="0"/>
              <a:t>41</a:t>
            </a:fld>
            <a:endParaRPr dirty="0"/>
          </a:p>
        </p:txBody>
      </p:sp>
      <p:sp>
        <p:nvSpPr>
          <p:cNvPr id="15" name="object 1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April 6,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73024" y="2788927"/>
            <a:ext cx="2583815" cy="164211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439420" marR="5080">
              <a:lnSpc>
                <a:spcPts val="2850"/>
              </a:lnSpc>
              <a:spcBef>
                <a:spcPts val="219"/>
              </a:spcBef>
            </a:pPr>
            <a:r>
              <a:rPr sz="2400" spc="-5" dirty="0">
                <a:latin typeface="Arial"/>
                <a:cs typeface="Arial"/>
              </a:rPr>
              <a:t>How </a:t>
            </a:r>
            <a:r>
              <a:rPr sz="2400" dirty="0">
                <a:latin typeface="Arial"/>
                <a:cs typeface="Arial"/>
              </a:rPr>
              <a:t>can </a:t>
            </a:r>
            <a:r>
              <a:rPr sz="2400" spc="-5" dirty="0">
                <a:latin typeface="Arial"/>
                <a:cs typeface="Arial"/>
              </a:rPr>
              <a:t>we</a:t>
            </a:r>
            <a:r>
              <a:rPr sz="2400" spc="-1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tell  whether this </a:t>
            </a:r>
            <a:r>
              <a:rPr sz="2400" dirty="0">
                <a:latin typeface="Arial"/>
                <a:cs typeface="Arial"/>
              </a:rPr>
              <a:t>W  </a:t>
            </a:r>
            <a:r>
              <a:rPr sz="2400" spc="-5" dirty="0">
                <a:latin typeface="Arial"/>
                <a:cs typeface="Arial"/>
              </a:rPr>
              <a:t>is good or</a:t>
            </a:r>
            <a:r>
              <a:rPr sz="2400" spc="-8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bad?</a:t>
            </a:r>
            <a:endParaRPr sz="2400">
              <a:latin typeface="Arial"/>
              <a:cs typeface="Arial"/>
            </a:endParaRPr>
          </a:p>
          <a:p>
            <a:pPr marL="12700" marR="923925">
              <a:lnSpc>
                <a:spcPct val="104200"/>
              </a:lnSpc>
              <a:spcBef>
                <a:spcPts val="1805"/>
              </a:spcBef>
            </a:pPr>
            <a:r>
              <a:rPr sz="600" u="sng" spc="-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6"/>
              </a:rPr>
              <a:t>Cat image</a:t>
            </a:r>
            <a:r>
              <a:rPr sz="600" spc="-5" dirty="0">
                <a:solidFill>
                  <a:srgbClr val="0097A7"/>
                </a:solidFill>
                <a:latin typeface="Arial"/>
                <a:cs typeface="Arial"/>
                <a:hlinkClick r:id="rId6"/>
              </a:rPr>
              <a:t> </a:t>
            </a:r>
            <a:r>
              <a:rPr sz="600" spc="-5" dirty="0">
                <a:latin typeface="Arial"/>
                <a:cs typeface="Arial"/>
              </a:rPr>
              <a:t>by </a:t>
            </a:r>
            <a:r>
              <a:rPr sz="600" u="sng" spc="-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7"/>
              </a:rPr>
              <a:t>Nikita</a:t>
            </a:r>
            <a:r>
              <a:rPr sz="600" spc="-5" dirty="0">
                <a:solidFill>
                  <a:srgbClr val="0097A7"/>
                </a:solidFill>
                <a:latin typeface="Arial"/>
                <a:cs typeface="Arial"/>
                <a:hlinkClick r:id="rId7"/>
              </a:rPr>
              <a:t> </a:t>
            </a:r>
            <a:r>
              <a:rPr sz="600" spc="-5" dirty="0">
                <a:latin typeface="Arial"/>
                <a:cs typeface="Arial"/>
              </a:rPr>
              <a:t>is licensed under </a:t>
            </a:r>
            <a:r>
              <a:rPr sz="600" u="sng" spc="-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8"/>
              </a:rPr>
              <a:t>CC-BY 2.0 </a:t>
            </a:r>
            <a:r>
              <a:rPr sz="600" spc="-5" dirty="0">
                <a:solidFill>
                  <a:srgbClr val="0097A7"/>
                </a:solidFill>
                <a:latin typeface="Arial"/>
                <a:cs typeface="Arial"/>
              </a:rPr>
              <a:t> </a:t>
            </a:r>
            <a:r>
              <a:rPr sz="600" u="sng" spc="-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9"/>
              </a:rPr>
              <a:t>Car image</a:t>
            </a:r>
            <a:r>
              <a:rPr sz="600" spc="-5" dirty="0">
                <a:solidFill>
                  <a:srgbClr val="0097A7"/>
                </a:solidFill>
                <a:latin typeface="Arial"/>
                <a:cs typeface="Arial"/>
                <a:hlinkClick r:id="rId9"/>
              </a:rPr>
              <a:t> </a:t>
            </a:r>
            <a:r>
              <a:rPr sz="600" spc="-5" dirty="0">
                <a:latin typeface="Arial"/>
                <a:cs typeface="Arial"/>
              </a:rPr>
              <a:t>is </a:t>
            </a:r>
            <a:r>
              <a:rPr sz="600" u="sng" spc="-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10"/>
              </a:rPr>
              <a:t>CC0 1.0</a:t>
            </a:r>
            <a:r>
              <a:rPr sz="600" spc="-5" dirty="0">
                <a:solidFill>
                  <a:srgbClr val="0097A7"/>
                </a:solidFill>
                <a:latin typeface="Arial"/>
                <a:cs typeface="Arial"/>
                <a:hlinkClick r:id="rId10"/>
              </a:rPr>
              <a:t> </a:t>
            </a:r>
            <a:r>
              <a:rPr sz="600" spc="-5" dirty="0">
                <a:latin typeface="Arial"/>
                <a:cs typeface="Arial"/>
              </a:rPr>
              <a:t>public</a:t>
            </a:r>
            <a:r>
              <a:rPr sz="600" spc="-10" dirty="0">
                <a:latin typeface="Arial"/>
                <a:cs typeface="Arial"/>
              </a:rPr>
              <a:t> </a:t>
            </a:r>
            <a:r>
              <a:rPr sz="600" spc="-5" dirty="0">
                <a:latin typeface="Arial"/>
                <a:cs typeface="Arial"/>
              </a:rPr>
              <a:t>domain</a:t>
            </a:r>
            <a:endParaRPr sz="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600" u="sng" spc="-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</a:rPr>
              <a:t>Frog image</a:t>
            </a:r>
            <a:r>
              <a:rPr sz="600" spc="-5" dirty="0">
                <a:solidFill>
                  <a:srgbClr val="0097A7"/>
                </a:solidFill>
                <a:latin typeface="Arial"/>
                <a:cs typeface="Arial"/>
              </a:rPr>
              <a:t> </a:t>
            </a:r>
            <a:r>
              <a:rPr sz="600" spc="-5" dirty="0">
                <a:latin typeface="Arial"/>
                <a:cs typeface="Arial"/>
              </a:rPr>
              <a:t>is in the public</a:t>
            </a:r>
            <a:r>
              <a:rPr sz="600" spc="-10" dirty="0">
                <a:latin typeface="Arial"/>
                <a:cs typeface="Arial"/>
              </a:rPr>
              <a:t> </a:t>
            </a:r>
            <a:r>
              <a:rPr sz="600" spc="-5" dirty="0">
                <a:latin typeface="Arial"/>
                <a:cs typeface="Arial"/>
              </a:rPr>
              <a:t>domain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9499" y="607014"/>
            <a:ext cx="4069715" cy="2957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5" dirty="0">
                <a:latin typeface="Arial"/>
                <a:cs typeface="Arial"/>
              </a:rPr>
              <a:t>Coming</a:t>
            </a:r>
            <a:r>
              <a:rPr sz="4800" spc="-25" dirty="0">
                <a:latin typeface="Arial"/>
                <a:cs typeface="Arial"/>
              </a:rPr>
              <a:t> </a:t>
            </a:r>
            <a:r>
              <a:rPr sz="4800" spc="-5" dirty="0">
                <a:latin typeface="Arial"/>
                <a:cs typeface="Arial"/>
              </a:rPr>
              <a:t>up:</a:t>
            </a:r>
            <a:endParaRPr sz="4800">
              <a:latin typeface="Arial"/>
              <a:cs typeface="Arial"/>
            </a:endParaRPr>
          </a:p>
          <a:p>
            <a:pPr marL="469900" indent="-431800">
              <a:lnSpc>
                <a:spcPct val="100000"/>
              </a:lnSpc>
              <a:spcBef>
                <a:spcPts val="15"/>
              </a:spcBef>
              <a:buChar char="-"/>
              <a:tabLst>
                <a:tab pos="469900" algn="l"/>
              </a:tabLst>
            </a:pPr>
            <a:r>
              <a:rPr sz="4800" spc="-5" dirty="0">
                <a:latin typeface="Arial"/>
                <a:cs typeface="Arial"/>
              </a:rPr>
              <a:t>Loss</a:t>
            </a:r>
            <a:r>
              <a:rPr sz="4800" spc="-100" dirty="0">
                <a:latin typeface="Arial"/>
                <a:cs typeface="Arial"/>
              </a:rPr>
              <a:t> </a:t>
            </a:r>
            <a:r>
              <a:rPr sz="4800" spc="-5" dirty="0">
                <a:latin typeface="Arial"/>
                <a:cs typeface="Arial"/>
              </a:rPr>
              <a:t>function</a:t>
            </a:r>
            <a:endParaRPr sz="4800">
              <a:latin typeface="Arial"/>
              <a:cs typeface="Arial"/>
            </a:endParaRPr>
          </a:p>
          <a:p>
            <a:pPr marL="469900" indent="-431800">
              <a:lnSpc>
                <a:spcPct val="100000"/>
              </a:lnSpc>
              <a:spcBef>
                <a:spcPts val="15"/>
              </a:spcBef>
              <a:buChar char="-"/>
              <a:tabLst>
                <a:tab pos="469900" algn="l"/>
              </a:tabLst>
            </a:pPr>
            <a:r>
              <a:rPr sz="4800" spc="-5" dirty="0">
                <a:latin typeface="Arial"/>
                <a:cs typeface="Arial"/>
              </a:rPr>
              <a:t>Optimization</a:t>
            </a:r>
            <a:endParaRPr sz="4800">
              <a:latin typeface="Arial"/>
              <a:cs typeface="Arial"/>
            </a:endParaRPr>
          </a:p>
          <a:p>
            <a:pPr marL="469900" indent="-431800">
              <a:lnSpc>
                <a:spcPct val="100000"/>
              </a:lnSpc>
              <a:spcBef>
                <a:spcPts val="15"/>
              </a:spcBef>
              <a:buChar char="-"/>
              <a:tabLst>
                <a:tab pos="469900" algn="l"/>
              </a:tabLst>
            </a:pPr>
            <a:r>
              <a:rPr sz="4800" spc="-5" dirty="0">
                <a:latin typeface="Arial"/>
                <a:cs typeface="Arial"/>
              </a:rPr>
              <a:t>ConvNets!</a:t>
            </a:r>
            <a:endParaRPr sz="48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105644" y="4693239"/>
            <a:ext cx="1117600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r>
              <a:rPr sz="1800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090"/>
              </a:lnSpc>
            </a:pPr>
            <a:fld id="{81D60167-4931-47E6-BA6A-407CBD079E47}" type="slidenum">
              <a:rPr dirty="0"/>
              <a:t>42</a:t>
            </a:fld>
            <a:endParaRPr dirty="0"/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April 6,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593437" y="1244283"/>
            <a:ext cx="4255770" cy="2134235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358140">
              <a:lnSpc>
                <a:spcPts val="2850"/>
              </a:lnSpc>
              <a:spcBef>
                <a:spcPts val="219"/>
              </a:spcBef>
            </a:pPr>
            <a:r>
              <a:rPr sz="2400" spc="-5" dirty="0">
                <a:latin typeface="Arial"/>
                <a:cs typeface="Arial"/>
              </a:rPr>
              <a:t>(quantifying what it means to  have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“good”</a:t>
            </a:r>
            <a:r>
              <a:rPr sz="2400" spc="-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W)</a:t>
            </a:r>
            <a:endParaRPr sz="2400">
              <a:latin typeface="Arial"/>
              <a:cs typeface="Arial"/>
            </a:endParaRPr>
          </a:p>
          <a:p>
            <a:pPr marL="12700" marR="5080">
              <a:lnSpc>
                <a:spcPts val="2850"/>
              </a:lnSpc>
              <a:spcBef>
                <a:spcPts val="810"/>
              </a:spcBef>
            </a:pPr>
            <a:r>
              <a:rPr sz="2400" spc="-5" dirty="0">
                <a:latin typeface="Arial"/>
                <a:cs typeface="Arial"/>
              </a:rPr>
              <a:t>(start with random </a:t>
            </a:r>
            <a:r>
              <a:rPr sz="2400" dirty="0">
                <a:latin typeface="Arial"/>
                <a:cs typeface="Arial"/>
              </a:rPr>
              <a:t>W </a:t>
            </a:r>
            <a:r>
              <a:rPr sz="2400" spc="-5" dirty="0">
                <a:latin typeface="Arial"/>
                <a:cs typeface="Arial"/>
              </a:rPr>
              <a:t>and find </a:t>
            </a:r>
            <a:r>
              <a:rPr sz="2400" dirty="0">
                <a:latin typeface="Arial"/>
                <a:cs typeface="Arial"/>
              </a:rPr>
              <a:t>a  W </a:t>
            </a:r>
            <a:r>
              <a:rPr sz="2400" spc="-5" dirty="0">
                <a:latin typeface="Arial"/>
                <a:cs typeface="Arial"/>
              </a:rPr>
              <a:t>that minimizes the</a:t>
            </a:r>
            <a:r>
              <a:rPr sz="2400" spc="-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loss)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395"/>
              </a:spcBef>
            </a:pPr>
            <a:r>
              <a:rPr sz="2400" spc="-5" dirty="0">
                <a:latin typeface="Arial"/>
                <a:cs typeface="Arial"/>
              </a:rPr>
              <a:t>(tweak the functional form of</a:t>
            </a:r>
            <a:r>
              <a:rPr sz="2400" spc="-7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f)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442018" y="143411"/>
            <a:ext cx="319151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i="0" spc="-10" dirty="0">
                <a:latin typeface="Arial"/>
                <a:cs typeface="Arial"/>
              </a:rPr>
              <a:t>f(x,W) </a:t>
            </a:r>
            <a:r>
              <a:rPr sz="3600" i="0" dirty="0">
                <a:latin typeface="Arial"/>
                <a:cs typeface="Arial"/>
              </a:rPr>
              <a:t>= </a:t>
            </a:r>
            <a:r>
              <a:rPr sz="3600" i="0" spc="-5" dirty="0">
                <a:latin typeface="Arial"/>
                <a:cs typeface="Arial"/>
              </a:rPr>
              <a:t>Wx </a:t>
            </a:r>
            <a:r>
              <a:rPr sz="3600" i="0" dirty="0">
                <a:latin typeface="Arial"/>
                <a:cs typeface="Arial"/>
              </a:rPr>
              <a:t>+</a:t>
            </a:r>
            <a:r>
              <a:rPr sz="3600" i="0" spc="-125" dirty="0">
                <a:latin typeface="Arial"/>
                <a:cs typeface="Arial"/>
              </a:rPr>
              <a:t> </a:t>
            </a:r>
            <a:r>
              <a:rPr sz="3600" i="0" dirty="0">
                <a:latin typeface="Arial"/>
                <a:cs typeface="Arial"/>
              </a:rPr>
              <a:t>b</a:t>
            </a:r>
            <a:endParaRPr sz="3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4" y="137032"/>
            <a:ext cx="33591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i="0" spc="-5" dirty="0">
                <a:latin typeface="Arial"/>
                <a:cs typeface="Arial"/>
              </a:rPr>
              <a:t>Challenges</a:t>
            </a:r>
            <a:r>
              <a:rPr sz="2400" i="0" spc="-5" dirty="0">
                <a:latin typeface="Arial"/>
                <a:cs typeface="Arial"/>
              </a:rPr>
              <a:t>:</a:t>
            </a:r>
            <a:r>
              <a:rPr sz="2400" i="0" spc="-80" dirty="0">
                <a:latin typeface="Arial"/>
                <a:cs typeface="Arial"/>
              </a:rPr>
              <a:t> </a:t>
            </a:r>
            <a:r>
              <a:rPr sz="2400" i="0" spc="-5" dirty="0">
                <a:latin typeface="Arial"/>
                <a:cs typeface="Arial"/>
              </a:rPr>
              <a:t>Illumination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57649" y="1394609"/>
            <a:ext cx="2254105" cy="20900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651534" y="3528122"/>
            <a:ext cx="126619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u="sng" spc="-5" dirty="0">
                <a:solidFill>
                  <a:srgbClr val="999999"/>
                </a:solidFill>
                <a:uFill>
                  <a:solidFill>
                    <a:srgbClr val="999999"/>
                  </a:solidFill>
                </a:uFill>
                <a:latin typeface="Arial"/>
                <a:cs typeface="Arial"/>
                <a:hlinkClick r:id="rId3"/>
              </a:rPr>
              <a:t>This image</a:t>
            </a:r>
            <a:r>
              <a:rPr sz="600" spc="-5" dirty="0">
                <a:solidFill>
                  <a:srgbClr val="999999"/>
                </a:solidFill>
                <a:latin typeface="Arial"/>
                <a:cs typeface="Arial"/>
                <a:hlinkClick r:id="rId3"/>
              </a:rPr>
              <a:t> </a:t>
            </a:r>
            <a:r>
              <a:rPr sz="600" spc="-5" dirty="0">
                <a:solidFill>
                  <a:srgbClr val="999999"/>
                </a:solidFill>
                <a:latin typeface="Arial"/>
                <a:cs typeface="Arial"/>
              </a:rPr>
              <a:t>is </a:t>
            </a:r>
            <a:r>
              <a:rPr sz="600" u="sng" spc="-5" dirty="0">
                <a:solidFill>
                  <a:srgbClr val="999999"/>
                </a:solidFill>
                <a:uFill>
                  <a:solidFill>
                    <a:srgbClr val="999999"/>
                  </a:solidFill>
                </a:uFill>
                <a:latin typeface="Arial"/>
                <a:cs typeface="Arial"/>
                <a:hlinkClick r:id="rId4"/>
              </a:rPr>
              <a:t>CC0 1.0</a:t>
            </a:r>
            <a:r>
              <a:rPr sz="600" spc="-5" dirty="0">
                <a:solidFill>
                  <a:srgbClr val="999999"/>
                </a:solidFill>
                <a:latin typeface="Arial"/>
                <a:cs typeface="Arial"/>
                <a:hlinkClick r:id="rId4"/>
              </a:rPr>
              <a:t> </a:t>
            </a:r>
            <a:r>
              <a:rPr sz="600" spc="-5" dirty="0">
                <a:solidFill>
                  <a:srgbClr val="999999"/>
                </a:solidFill>
                <a:latin typeface="Arial"/>
                <a:cs typeface="Arial"/>
              </a:rPr>
              <a:t>public</a:t>
            </a:r>
            <a:r>
              <a:rPr sz="600" spc="-50" dirty="0">
                <a:solidFill>
                  <a:srgbClr val="999999"/>
                </a:solidFill>
                <a:latin typeface="Arial"/>
                <a:cs typeface="Arial"/>
              </a:rPr>
              <a:t> </a:t>
            </a:r>
            <a:r>
              <a:rPr sz="600" spc="-5" dirty="0">
                <a:solidFill>
                  <a:srgbClr val="999999"/>
                </a:solidFill>
                <a:latin typeface="Arial"/>
                <a:cs typeface="Arial"/>
              </a:rPr>
              <a:t>domain</a:t>
            </a:r>
            <a:endParaRPr sz="6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516770" y="1394609"/>
            <a:ext cx="2092900" cy="209008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930080" y="3528122"/>
            <a:ext cx="126619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u="sng" spc="-5" dirty="0">
                <a:solidFill>
                  <a:srgbClr val="999999"/>
                </a:solidFill>
                <a:uFill>
                  <a:solidFill>
                    <a:srgbClr val="999999"/>
                  </a:solidFill>
                </a:uFill>
                <a:latin typeface="Arial"/>
                <a:cs typeface="Arial"/>
                <a:hlinkClick r:id="rId6"/>
              </a:rPr>
              <a:t>This image</a:t>
            </a:r>
            <a:r>
              <a:rPr sz="600" spc="-5" dirty="0">
                <a:solidFill>
                  <a:srgbClr val="999999"/>
                </a:solidFill>
                <a:latin typeface="Arial"/>
                <a:cs typeface="Arial"/>
                <a:hlinkClick r:id="rId6"/>
              </a:rPr>
              <a:t> </a:t>
            </a:r>
            <a:r>
              <a:rPr sz="600" spc="-5" dirty="0">
                <a:solidFill>
                  <a:srgbClr val="999999"/>
                </a:solidFill>
                <a:latin typeface="Arial"/>
                <a:cs typeface="Arial"/>
              </a:rPr>
              <a:t>is </a:t>
            </a:r>
            <a:r>
              <a:rPr sz="600" u="sng" spc="-5" dirty="0">
                <a:solidFill>
                  <a:srgbClr val="999999"/>
                </a:solidFill>
                <a:uFill>
                  <a:solidFill>
                    <a:srgbClr val="999999"/>
                  </a:solidFill>
                </a:uFill>
                <a:latin typeface="Arial"/>
                <a:cs typeface="Arial"/>
                <a:hlinkClick r:id="rId4"/>
              </a:rPr>
              <a:t>CC0 1.0</a:t>
            </a:r>
            <a:r>
              <a:rPr sz="600" spc="-5" dirty="0">
                <a:solidFill>
                  <a:srgbClr val="999999"/>
                </a:solidFill>
                <a:latin typeface="Arial"/>
                <a:cs typeface="Arial"/>
                <a:hlinkClick r:id="rId4"/>
              </a:rPr>
              <a:t> </a:t>
            </a:r>
            <a:r>
              <a:rPr sz="600" spc="-5" dirty="0">
                <a:solidFill>
                  <a:srgbClr val="999999"/>
                </a:solidFill>
                <a:latin typeface="Arial"/>
                <a:cs typeface="Arial"/>
              </a:rPr>
              <a:t>public</a:t>
            </a:r>
            <a:r>
              <a:rPr sz="600" spc="-45" dirty="0">
                <a:solidFill>
                  <a:srgbClr val="999999"/>
                </a:solidFill>
                <a:latin typeface="Arial"/>
                <a:cs typeface="Arial"/>
              </a:rPr>
              <a:t> </a:t>
            </a:r>
            <a:r>
              <a:rPr sz="600" spc="-5" dirty="0">
                <a:solidFill>
                  <a:srgbClr val="999999"/>
                </a:solidFill>
                <a:latin typeface="Arial"/>
                <a:cs typeface="Arial"/>
              </a:rPr>
              <a:t>domain</a:t>
            </a:r>
            <a:endParaRPr sz="6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714715" y="1394622"/>
            <a:ext cx="2410795" cy="209007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5286941" y="3528122"/>
            <a:ext cx="126619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u="sng" spc="-5" dirty="0">
                <a:solidFill>
                  <a:srgbClr val="999999"/>
                </a:solidFill>
                <a:uFill>
                  <a:solidFill>
                    <a:srgbClr val="999999"/>
                  </a:solidFill>
                </a:uFill>
                <a:latin typeface="Arial"/>
                <a:cs typeface="Arial"/>
                <a:hlinkClick r:id="rId8"/>
              </a:rPr>
              <a:t>This image</a:t>
            </a:r>
            <a:r>
              <a:rPr sz="600" spc="-5" dirty="0">
                <a:solidFill>
                  <a:srgbClr val="999999"/>
                </a:solidFill>
                <a:latin typeface="Arial"/>
                <a:cs typeface="Arial"/>
                <a:hlinkClick r:id="rId8"/>
              </a:rPr>
              <a:t> </a:t>
            </a:r>
            <a:r>
              <a:rPr sz="600" spc="-5" dirty="0">
                <a:solidFill>
                  <a:srgbClr val="999999"/>
                </a:solidFill>
                <a:latin typeface="Arial"/>
                <a:cs typeface="Arial"/>
              </a:rPr>
              <a:t>is </a:t>
            </a:r>
            <a:r>
              <a:rPr sz="600" u="sng" spc="-5" dirty="0">
                <a:solidFill>
                  <a:srgbClr val="999999"/>
                </a:solidFill>
                <a:uFill>
                  <a:solidFill>
                    <a:srgbClr val="999999"/>
                  </a:solidFill>
                </a:uFill>
                <a:latin typeface="Arial"/>
                <a:cs typeface="Arial"/>
                <a:hlinkClick r:id="rId4"/>
              </a:rPr>
              <a:t>CC0 1.0</a:t>
            </a:r>
            <a:r>
              <a:rPr sz="600" spc="-5" dirty="0">
                <a:solidFill>
                  <a:srgbClr val="999999"/>
                </a:solidFill>
                <a:latin typeface="Arial"/>
                <a:cs typeface="Arial"/>
                <a:hlinkClick r:id="rId4"/>
              </a:rPr>
              <a:t> </a:t>
            </a:r>
            <a:r>
              <a:rPr sz="600" spc="-5" dirty="0">
                <a:solidFill>
                  <a:srgbClr val="999999"/>
                </a:solidFill>
                <a:latin typeface="Arial"/>
                <a:cs typeface="Arial"/>
              </a:rPr>
              <a:t>public</a:t>
            </a:r>
            <a:r>
              <a:rPr sz="600" spc="-45" dirty="0">
                <a:solidFill>
                  <a:srgbClr val="999999"/>
                </a:solidFill>
                <a:latin typeface="Arial"/>
                <a:cs typeface="Arial"/>
              </a:rPr>
              <a:t> </a:t>
            </a:r>
            <a:r>
              <a:rPr sz="600" spc="-5" dirty="0">
                <a:solidFill>
                  <a:srgbClr val="999999"/>
                </a:solidFill>
                <a:latin typeface="Arial"/>
                <a:cs typeface="Arial"/>
              </a:rPr>
              <a:t>domain</a:t>
            </a:r>
            <a:endParaRPr sz="6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276510" y="1406044"/>
            <a:ext cx="1604396" cy="206722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7445530" y="3528122"/>
            <a:ext cx="126619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u="sng" spc="-5" dirty="0">
                <a:solidFill>
                  <a:srgbClr val="999999"/>
                </a:solidFill>
                <a:uFill>
                  <a:solidFill>
                    <a:srgbClr val="999999"/>
                  </a:solidFill>
                </a:uFill>
                <a:latin typeface="Arial"/>
                <a:cs typeface="Arial"/>
                <a:hlinkClick r:id="rId10"/>
              </a:rPr>
              <a:t>This image</a:t>
            </a:r>
            <a:r>
              <a:rPr sz="600" spc="-5" dirty="0">
                <a:solidFill>
                  <a:srgbClr val="999999"/>
                </a:solidFill>
                <a:latin typeface="Arial"/>
                <a:cs typeface="Arial"/>
                <a:hlinkClick r:id="rId10"/>
              </a:rPr>
              <a:t> </a:t>
            </a:r>
            <a:r>
              <a:rPr sz="600" spc="-5" dirty="0">
                <a:solidFill>
                  <a:srgbClr val="999999"/>
                </a:solidFill>
                <a:latin typeface="Arial"/>
                <a:cs typeface="Arial"/>
              </a:rPr>
              <a:t>is </a:t>
            </a:r>
            <a:r>
              <a:rPr sz="600" u="sng" spc="-5" dirty="0">
                <a:solidFill>
                  <a:srgbClr val="999999"/>
                </a:solidFill>
                <a:uFill>
                  <a:solidFill>
                    <a:srgbClr val="999999"/>
                  </a:solidFill>
                </a:uFill>
                <a:latin typeface="Arial"/>
                <a:cs typeface="Arial"/>
                <a:hlinkClick r:id="rId4"/>
              </a:rPr>
              <a:t>CC0 1.0</a:t>
            </a:r>
            <a:r>
              <a:rPr sz="600" spc="-5" dirty="0">
                <a:solidFill>
                  <a:srgbClr val="999999"/>
                </a:solidFill>
                <a:latin typeface="Arial"/>
                <a:cs typeface="Arial"/>
                <a:hlinkClick r:id="rId4"/>
              </a:rPr>
              <a:t> </a:t>
            </a:r>
            <a:r>
              <a:rPr sz="600" spc="-5" dirty="0">
                <a:solidFill>
                  <a:srgbClr val="999999"/>
                </a:solidFill>
                <a:latin typeface="Arial"/>
                <a:cs typeface="Arial"/>
              </a:rPr>
              <a:t>public</a:t>
            </a:r>
            <a:r>
              <a:rPr sz="600" spc="-50" dirty="0">
                <a:solidFill>
                  <a:srgbClr val="999999"/>
                </a:solidFill>
                <a:latin typeface="Arial"/>
                <a:cs typeface="Arial"/>
              </a:rPr>
              <a:t> </a:t>
            </a:r>
            <a:r>
              <a:rPr sz="600" spc="-5" dirty="0">
                <a:solidFill>
                  <a:srgbClr val="999999"/>
                </a:solidFill>
                <a:latin typeface="Arial"/>
                <a:cs typeface="Arial"/>
              </a:rPr>
              <a:t>domain</a:t>
            </a:r>
            <a:endParaRPr sz="600">
              <a:latin typeface="Arial"/>
              <a:cs typeface="Arial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5105644" y="4693239"/>
            <a:ext cx="1117600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r>
              <a:rPr sz="1800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18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357165" y="4693229"/>
            <a:ext cx="178435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090"/>
              </a:lnSpc>
            </a:pPr>
            <a:fld id="{81D60167-4931-47E6-BA6A-407CBD079E47}" type="slidenum">
              <a:rPr sz="1800" dirty="0">
                <a:solidFill>
                  <a:srgbClr val="FFFFFF"/>
                </a:solidFill>
                <a:latin typeface="Arial"/>
                <a:cs typeface="Arial"/>
              </a:rPr>
              <a:t>5</a:t>
            </a:fld>
            <a:endParaRPr sz="1800">
              <a:latin typeface="Arial"/>
              <a:cs typeface="Arial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April 6,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4" y="137032"/>
            <a:ext cx="3479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i="0" spc="-5" dirty="0">
                <a:latin typeface="Arial"/>
                <a:cs typeface="Arial"/>
              </a:rPr>
              <a:t>Challenges</a:t>
            </a:r>
            <a:r>
              <a:rPr sz="2400" i="0" spc="-5" dirty="0">
                <a:latin typeface="Arial"/>
                <a:cs typeface="Arial"/>
              </a:rPr>
              <a:t>:</a:t>
            </a:r>
            <a:r>
              <a:rPr sz="2400" i="0" spc="-80" dirty="0">
                <a:latin typeface="Arial"/>
                <a:cs typeface="Arial"/>
              </a:rPr>
              <a:t> </a:t>
            </a:r>
            <a:r>
              <a:rPr sz="2400" i="0" spc="-5" dirty="0">
                <a:latin typeface="Arial"/>
                <a:cs typeface="Arial"/>
              </a:rPr>
              <a:t>Deformation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31605" y="3726498"/>
            <a:ext cx="1168400" cy="21209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05410" marR="5080" indent="-93345">
              <a:lnSpc>
                <a:spcPct val="104200"/>
              </a:lnSpc>
              <a:spcBef>
                <a:spcPts val="70"/>
              </a:spcBef>
            </a:pPr>
            <a:r>
              <a:rPr sz="600" u="sng" spc="-5" dirty="0">
                <a:solidFill>
                  <a:srgbClr val="999999"/>
                </a:solidFill>
                <a:uFill>
                  <a:solidFill>
                    <a:srgbClr val="999999"/>
                  </a:solidFill>
                </a:uFill>
                <a:latin typeface="Arial"/>
                <a:cs typeface="Arial"/>
                <a:hlinkClick r:id="rId2"/>
              </a:rPr>
              <a:t>This image</a:t>
            </a:r>
            <a:r>
              <a:rPr sz="600" spc="-5" dirty="0">
                <a:solidFill>
                  <a:srgbClr val="999999"/>
                </a:solidFill>
                <a:latin typeface="Arial"/>
                <a:cs typeface="Arial"/>
                <a:hlinkClick r:id="rId2"/>
              </a:rPr>
              <a:t> </a:t>
            </a:r>
            <a:r>
              <a:rPr sz="600" spc="-5" dirty="0">
                <a:solidFill>
                  <a:srgbClr val="999999"/>
                </a:solidFill>
                <a:latin typeface="Arial"/>
                <a:cs typeface="Arial"/>
              </a:rPr>
              <a:t>by </a:t>
            </a:r>
            <a:r>
              <a:rPr sz="600" u="sng" spc="-5" dirty="0">
                <a:solidFill>
                  <a:srgbClr val="999999"/>
                </a:solidFill>
                <a:uFill>
                  <a:solidFill>
                    <a:srgbClr val="999999"/>
                  </a:solidFill>
                </a:uFill>
                <a:latin typeface="Arial"/>
                <a:cs typeface="Arial"/>
                <a:hlinkClick r:id="rId3"/>
              </a:rPr>
              <a:t>Umberto Salvagnin </a:t>
            </a:r>
            <a:r>
              <a:rPr sz="600" spc="-5" dirty="0">
                <a:solidFill>
                  <a:srgbClr val="999999"/>
                </a:solidFill>
                <a:latin typeface="Arial"/>
                <a:cs typeface="Arial"/>
              </a:rPr>
              <a:t> is licensed under </a:t>
            </a:r>
            <a:r>
              <a:rPr sz="600" u="sng" spc="-5" dirty="0">
                <a:solidFill>
                  <a:srgbClr val="999999"/>
                </a:solidFill>
                <a:uFill>
                  <a:solidFill>
                    <a:srgbClr val="999999"/>
                  </a:solidFill>
                </a:uFill>
                <a:latin typeface="Arial"/>
                <a:cs typeface="Arial"/>
                <a:hlinkClick r:id="rId4"/>
              </a:rPr>
              <a:t>CC-BY</a:t>
            </a:r>
            <a:r>
              <a:rPr sz="600" u="sng" spc="-35" dirty="0">
                <a:solidFill>
                  <a:srgbClr val="999999"/>
                </a:solidFill>
                <a:uFill>
                  <a:solidFill>
                    <a:srgbClr val="999999"/>
                  </a:solidFill>
                </a:uFill>
                <a:latin typeface="Arial"/>
                <a:cs typeface="Arial"/>
                <a:hlinkClick r:id="rId4"/>
              </a:rPr>
              <a:t> </a:t>
            </a:r>
            <a:r>
              <a:rPr sz="600" u="sng" spc="-5" dirty="0">
                <a:solidFill>
                  <a:srgbClr val="999999"/>
                </a:solidFill>
                <a:uFill>
                  <a:solidFill>
                    <a:srgbClr val="999999"/>
                  </a:solidFill>
                </a:uFill>
                <a:latin typeface="Arial"/>
                <a:cs typeface="Arial"/>
                <a:hlinkClick r:id="rId4"/>
              </a:rPr>
              <a:t>2.0</a:t>
            </a:r>
            <a:endParaRPr sz="6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476936" y="3694018"/>
            <a:ext cx="918844" cy="21209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8415" marR="5080" indent="-6350">
              <a:lnSpc>
                <a:spcPct val="104200"/>
              </a:lnSpc>
              <a:spcBef>
                <a:spcPts val="70"/>
              </a:spcBef>
            </a:pPr>
            <a:r>
              <a:rPr sz="600" u="sng" spc="-5" dirty="0">
                <a:solidFill>
                  <a:srgbClr val="999999"/>
                </a:solidFill>
                <a:uFill>
                  <a:solidFill>
                    <a:srgbClr val="999999"/>
                  </a:solidFill>
                </a:uFill>
                <a:latin typeface="Arial"/>
                <a:cs typeface="Arial"/>
                <a:hlinkClick r:id="rId5"/>
              </a:rPr>
              <a:t>This image</a:t>
            </a:r>
            <a:r>
              <a:rPr sz="600" spc="-5" dirty="0">
                <a:solidFill>
                  <a:srgbClr val="999999"/>
                </a:solidFill>
                <a:latin typeface="Arial"/>
                <a:cs typeface="Arial"/>
                <a:hlinkClick r:id="rId5"/>
              </a:rPr>
              <a:t> </a:t>
            </a:r>
            <a:r>
              <a:rPr sz="600" spc="-5" dirty="0">
                <a:solidFill>
                  <a:srgbClr val="999999"/>
                </a:solidFill>
                <a:latin typeface="Arial"/>
                <a:cs typeface="Arial"/>
              </a:rPr>
              <a:t>by </a:t>
            </a:r>
            <a:r>
              <a:rPr sz="600" u="sng" spc="-5" dirty="0">
                <a:solidFill>
                  <a:srgbClr val="999999"/>
                </a:solidFill>
                <a:uFill>
                  <a:solidFill>
                    <a:srgbClr val="999999"/>
                  </a:solidFill>
                </a:uFill>
                <a:latin typeface="Arial"/>
                <a:cs typeface="Arial"/>
                <a:hlinkClick r:id="rId6"/>
              </a:rPr>
              <a:t>Tom Thai</a:t>
            </a:r>
            <a:r>
              <a:rPr sz="600" spc="-5" dirty="0">
                <a:solidFill>
                  <a:srgbClr val="999999"/>
                </a:solidFill>
                <a:latin typeface="Arial"/>
                <a:cs typeface="Arial"/>
                <a:hlinkClick r:id="rId6"/>
              </a:rPr>
              <a:t> </a:t>
            </a:r>
            <a:r>
              <a:rPr sz="600" spc="-5" dirty="0">
                <a:solidFill>
                  <a:srgbClr val="999999"/>
                </a:solidFill>
                <a:latin typeface="Arial"/>
                <a:cs typeface="Arial"/>
              </a:rPr>
              <a:t>is  licensed under </a:t>
            </a:r>
            <a:r>
              <a:rPr sz="600" u="sng" spc="-5" dirty="0">
                <a:solidFill>
                  <a:srgbClr val="999999"/>
                </a:solidFill>
                <a:uFill>
                  <a:solidFill>
                    <a:srgbClr val="999999"/>
                  </a:solidFill>
                </a:uFill>
                <a:latin typeface="Arial"/>
                <a:cs typeface="Arial"/>
                <a:hlinkClick r:id="rId4"/>
              </a:rPr>
              <a:t>CC-BY</a:t>
            </a:r>
            <a:r>
              <a:rPr sz="600" u="sng" spc="-65" dirty="0">
                <a:solidFill>
                  <a:srgbClr val="999999"/>
                </a:solidFill>
                <a:uFill>
                  <a:solidFill>
                    <a:srgbClr val="999999"/>
                  </a:solidFill>
                </a:uFill>
                <a:latin typeface="Arial"/>
                <a:cs typeface="Arial"/>
                <a:hlinkClick r:id="rId4"/>
              </a:rPr>
              <a:t> </a:t>
            </a:r>
            <a:r>
              <a:rPr sz="600" u="sng" spc="-5" dirty="0">
                <a:solidFill>
                  <a:srgbClr val="999999"/>
                </a:solidFill>
                <a:uFill>
                  <a:solidFill>
                    <a:srgbClr val="999999"/>
                  </a:solidFill>
                </a:uFill>
                <a:latin typeface="Arial"/>
                <a:cs typeface="Arial"/>
                <a:hlinkClick r:id="rId4"/>
              </a:rPr>
              <a:t>2.0</a:t>
            </a:r>
            <a:endParaRPr sz="6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268201" y="3709172"/>
            <a:ext cx="919480" cy="21209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8415" marR="5080" indent="-6350">
              <a:lnSpc>
                <a:spcPct val="104200"/>
              </a:lnSpc>
              <a:spcBef>
                <a:spcPts val="70"/>
              </a:spcBef>
            </a:pPr>
            <a:r>
              <a:rPr sz="600" u="sng" spc="-5" dirty="0">
                <a:solidFill>
                  <a:srgbClr val="999999"/>
                </a:solidFill>
                <a:uFill>
                  <a:solidFill>
                    <a:srgbClr val="999999"/>
                  </a:solidFill>
                </a:uFill>
                <a:latin typeface="Arial"/>
                <a:cs typeface="Arial"/>
                <a:hlinkClick r:id="rId7"/>
              </a:rPr>
              <a:t>This image</a:t>
            </a:r>
            <a:r>
              <a:rPr sz="600" spc="-5" dirty="0">
                <a:solidFill>
                  <a:srgbClr val="999999"/>
                </a:solidFill>
                <a:latin typeface="Arial"/>
                <a:cs typeface="Arial"/>
                <a:hlinkClick r:id="rId7"/>
              </a:rPr>
              <a:t> </a:t>
            </a:r>
            <a:r>
              <a:rPr sz="600" spc="-5" dirty="0">
                <a:solidFill>
                  <a:srgbClr val="999999"/>
                </a:solidFill>
                <a:latin typeface="Arial"/>
                <a:cs typeface="Arial"/>
              </a:rPr>
              <a:t>by </a:t>
            </a:r>
            <a:r>
              <a:rPr sz="600" u="sng" dirty="0">
                <a:solidFill>
                  <a:srgbClr val="999999"/>
                </a:solidFill>
                <a:uFill>
                  <a:solidFill>
                    <a:srgbClr val="999999"/>
                  </a:solidFill>
                </a:uFill>
                <a:latin typeface="Arial"/>
                <a:cs typeface="Arial"/>
                <a:hlinkClick r:id="rId8"/>
              </a:rPr>
              <a:t>sare </a:t>
            </a:r>
            <a:r>
              <a:rPr sz="600" u="sng" spc="-5" dirty="0">
                <a:solidFill>
                  <a:srgbClr val="999999"/>
                </a:solidFill>
                <a:uFill>
                  <a:solidFill>
                    <a:srgbClr val="999999"/>
                  </a:solidFill>
                </a:uFill>
                <a:latin typeface="Arial"/>
                <a:cs typeface="Arial"/>
                <a:hlinkClick r:id="rId8"/>
              </a:rPr>
              <a:t>bear</a:t>
            </a:r>
            <a:r>
              <a:rPr sz="600" spc="-5" dirty="0">
                <a:solidFill>
                  <a:srgbClr val="999999"/>
                </a:solidFill>
                <a:latin typeface="Arial"/>
                <a:cs typeface="Arial"/>
                <a:hlinkClick r:id="rId8"/>
              </a:rPr>
              <a:t> </a:t>
            </a:r>
            <a:r>
              <a:rPr sz="600" spc="-5" dirty="0">
                <a:solidFill>
                  <a:srgbClr val="999999"/>
                </a:solidFill>
                <a:latin typeface="Arial"/>
                <a:cs typeface="Arial"/>
              </a:rPr>
              <a:t>is  licensed under </a:t>
            </a:r>
            <a:r>
              <a:rPr sz="600" u="sng" spc="-5" dirty="0">
                <a:solidFill>
                  <a:srgbClr val="999999"/>
                </a:solidFill>
                <a:uFill>
                  <a:solidFill>
                    <a:srgbClr val="999999"/>
                  </a:solidFill>
                </a:uFill>
                <a:latin typeface="Arial"/>
                <a:cs typeface="Arial"/>
                <a:hlinkClick r:id="rId4"/>
              </a:rPr>
              <a:t>CC-BY</a:t>
            </a:r>
            <a:r>
              <a:rPr sz="600" u="sng" spc="-65" dirty="0">
                <a:solidFill>
                  <a:srgbClr val="999999"/>
                </a:solidFill>
                <a:uFill>
                  <a:solidFill>
                    <a:srgbClr val="999999"/>
                  </a:solidFill>
                </a:uFill>
                <a:latin typeface="Arial"/>
                <a:cs typeface="Arial"/>
                <a:hlinkClick r:id="rId4"/>
              </a:rPr>
              <a:t> </a:t>
            </a:r>
            <a:r>
              <a:rPr sz="600" u="sng" spc="-5" dirty="0">
                <a:solidFill>
                  <a:srgbClr val="999999"/>
                </a:solidFill>
                <a:uFill>
                  <a:solidFill>
                    <a:srgbClr val="999999"/>
                  </a:solidFill>
                </a:uFill>
                <a:latin typeface="Arial"/>
                <a:cs typeface="Arial"/>
                <a:hlinkClick r:id="rId4"/>
              </a:rPr>
              <a:t>2.0</a:t>
            </a:r>
            <a:endParaRPr sz="6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97242" y="1303272"/>
            <a:ext cx="2237620" cy="237979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728640" y="1303272"/>
            <a:ext cx="1998095" cy="237979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442312" y="1303272"/>
            <a:ext cx="2178878" cy="237979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947298" y="3741647"/>
            <a:ext cx="1168400" cy="21209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05410" marR="5080" indent="-93345">
              <a:lnSpc>
                <a:spcPct val="104200"/>
              </a:lnSpc>
              <a:spcBef>
                <a:spcPts val="70"/>
              </a:spcBef>
            </a:pPr>
            <a:r>
              <a:rPr sz="600" u="sng" spc="-5" dirty="0">
                <a:solidFill>
                  <a:srgbClr val="999999"/>
                </a:solidFill>
                <a:uFill>
                  <a:solidFill>
                    <a:srgbClr val="999999"/>
                  </a:solidFill>
                </a:uFill>
                <a:latin typeface="Arial"/>
                <a:cs typeface="Arial"/>
                <a:hlinkClick r:id="rId12"/>
              </a:rPr>
              <a:t>This image</a:t>
            </a:r>
            <a:r>
              <a:rPr sz="600" spc="-5" dirty="0">
                <a:solidFill>
                  <a:srgbClr val="999999"/>
                </a:solidFill>
                <a:latin typeface="Arial"/>
                <a:cs typeface="Arial"/>
                <a:hlinkClick r:id="rId12"/>
              </a:rPr>
              <a:t> </a:t>
            </a:r>
            <a:r>
              <a:rPr sz="600" spc="-5" dirty="0">
                <a:solidFill>
                  <a:srgbClr val="999999"/>
                </a:solidFill>
                <a:latin typeface="Arial"/>
                <a:cs typeface="Arial"/>
              </a:rPr>
              <a:t>by </a:t>
            </a:r>
            <a:r>
              <a:rPr sz="600" u="sng" spc="-5" dirty="0">
                <a:solidFill>
                  <a:srgbClr val="999999"/>
                </a:solidFill>
                <a:uFill>
                  <a:solidFill>
                    <a:srgbClr val="999999"/>
                  </a:solidFill>
                </a:uFill>
                <a:latin typeface="Arial"/>
                <a:cs typeface="Arial"/>
                <a:hlinkClick r:id="rId3"/>
              </a:rPr>
              <a:t>Umberto Salvagnin </a:t>
            </a:r>
            <a:r>
              <a:rPr sz="600" spc="-5" dirty="0">
                <a:solidFill>
                  <a:srgbClr val="999999"/>
                </a:solidFill>
                <a:latin typeface="Arial"/>
                <a:cs typeface="Arial"/>
              </a:rPr>
              <a:t> is licensed under </a:t>
            </a:r>
            <a:r>
              <a:rPr sz="600" u="sng" spc="-5" dirty="0">
                <a:solidFill>
                  <a:srgbClr val="999999"/>
                </a:solidFill>
                <a:uFill>
                  <a:solidFill>
                    <a:srgbClr val="999999"/>
                  </a:solidFill>
                </a:uFill>
                <a:latin typeface="Arial"/>
                <a:cs typeface="Arial"/>
                <a:hlinkClick r:id="rId4"/>
              </a:rPr>
              <a:t>CC-BY</a:t>
            </a:r>
            <a:r>
              <a:rPr sz="600" u="sng" spc="-35" dirty="0">
                <a:solidFill>
                  <a:srgbClr val="999999"/>
                </a:solidFill>
                <a:uFill>
                  <a:solidFill>
                    <a:srgbClr val="999999"/>
                  </a:solidFill>
                </a:uFill>
                <a:latin typeface="Arial"/>
                <a:cs typeface="Arial"/>
                <a:hlinkClick r:id="rId4"/>
              </a:rPr>
              <a:t> </a:t>
            </a:r>
            <a:r>
              <a:rPr sz="600" u="sng" spc="-5" dirty="0">
                <a:solidFill>
                  <a:srgbClr val="999999"/>
                </a:solidFill>
                <a:uFill>
                  <a:solidFill>
                    <a:srgbClr val="999999"/>
                  </a:solidFill>
                </a:uFill>
                <a:latin typeface="Arial"/>
                <a:cs typeface="Arial"/>
                <a:hlinkClick r:id="rId4"/>
              </a:rPr>
              <a:t>2.0</a:t>
            </a:r>
            <a:endParaRPr sz="6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799536" y="1303272"/>
            <a:ext cx="2273695" cy="2379795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5105644" y="4693239"/>
            <a:ext cx="1117600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r>
              <a:rPr sz="1800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1800">
              <a:latin typeface="Arial"/>
              <a:cs typeface="Arial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090"/>
              </a:lnSpc>
            </a:pPr>
            <a:fld id="{81D60167-4931-47E6-BA6A-407CBD079E47}" type="slidenum">
              <a:rPr dirty="0"/>
              <a:t>6</a:t>
            </a:fld>
            <a:endParaRPr dirty="0"/>
          </a:p>
        </p:txBody>
      </p:sp>
      <p:sp>
        <p:nvSpPr>
          <p:cNvPr id="14" name="object 1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April 6,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4" y="137032"/>
            <a:ext cx="31565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i="0" spc="-5" dirty="0">
                <a:latin typeface="Arial"/>
                <a:cs typeface="Arial"/>
              </a:rPr>
              <a:t>Challenges</a:t>
            </a:r>
            <a:r>
              <a:rPr sz="2400" i="0" spc="-5" dirty="0">
                <a:latin typeface="Arial"/>
                <a:cs typeface="Arial"/>
              </a:rPr>
              <a:t>:</a:t>
            </a:r>
            <a:r>
              <a:rPr sz="2400" i="0" spc="-85" dirty="0">
                <a:latin typeface="Arial"/>
                <a:cs typeface="Arial"/>
              </a:rPr>
              <a:t> </a:t>
            </a:r>
            <a:r>
              <a:rPr sz="2400" i="0" spc="-5" dirty="0">
                <a:latin typeface="Arial"/>
                <a:cs typeface="Arial"/>
              </a:rPr>
              <a:t>Occlusion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86083" y="3534494"/>
            <a:ext cx="126619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u="sng" spc="-5" dirty="0">
                <a:solidFill>
                  <a:srgbClr val="999999"/>
                </a:solidFill>
                <a:uFill>
                  <a:solidFill>
                    <a:srgbClr val="999999"/>
                  </a:solidFill>
                </a:uFill>
                <a:latin typeface="Arial"/>
                <a:cs typeface="Arial"/>
                <a:hlinkClick r:id="rId2"/>
              </a:rPr>
              <a:t>This image</a:t>
            </a:r>
            <a:r>
              <a:rPr sz="600" spc="-5" dirty="0">
                <a:solidFill>
                  <a:srgbClr val="999999"/>
                </a:solidFill>
                <a:latin typeface="Arial"/>
                <a:cs typeface="Arial"/>
                <a:hlinkClick r:id="rId2"/>
              </a:rPr>
              <a:t> </a:t>
            </a:r>
            <a:r>
              <a:rPr sz="600" spc="-5" dirty="0">
                <a:solidFill>
                  <a:srgbClr val="999999"/>
                </a:solidFill>
                <a:latin typeface="Arial"/>
                <a:cs typeface="Arial"/>
              </a:rPr>
              <a:t>is </a:t>
            </a:r>
            <a:r>
              <a:rPr sz="600" u="sng" spc="-5" dirty="0">
                <a:solidFill>
                  <a:srgbClr val="999999"/>
                </a:solidFill>
                <a:uFill>
                  <a:solidFill>
                    <a:srgbClr val="999999"/>
                  </a:solidFill>
                </a:uFill>
                <a:latin typeface="Arial"/>
                <a:cs typeface="Arial"/>
                <a:hlinkClick r:id="rId3"/>
              </a:rPr>
              <a:t>CC0 1.0</a:t>
            </a:r>
            <a:r>
              <a:rPr sz="600" spc="-5" dirty="0">
                <a:solidFill>
                  <a:srgbClr val="999999"/>
                </a:solidFill>
                <a:latin typeface="Arial"/>
                <a:cs typeface="Arial"/>
                <a:hlinkClick r:id="rId3"/>
              </a:rPr>
              <a:t> </a:t>
            </a:r>
            <a:r>
              <a:rPr sz="600" spc="-5" dirty="0">
                <a:solidFill>
                  <a:srgbClr val="999999"/>
                </a:solidFill>
                <a:latin typeface="Arial"/>
                <a:cs typeface="Arial"/>
              </a:rPr>
              <a:t>public</a:t>
            </a:r>
            <a:r>
              <a:rPr sz="600" spc="-50" dirty="0">
                <a:solidFill>
                  <a:srgbClr val="999999"/>
                </a:solidFill>
                <a:latin typeface="Arial"/>
                <a:cs typeface="Arial"/>
              </a:rPr>
              <a:t> </a:t>
            </a:r>
            <a:r>
              <a:rPr sz="600" spc="-5" dirty="0">
                <a:solidFill>
                  <a:srgbClr val="999999"/>
                </a:solidFill>
                <a:latin typeface="Arial"/>
                <a:cs typeface="Arial"/>
              </a:rPr>
              <a:t>domain</a:t>
            </a:r>
            <a:endParaRPr sz="6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698677" y="3486869"/>
            <a:ext cx="1160145" cy="21209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289560" marR="5080" indent="-277495">
              <a:lnSpc>
                <a:spcPct val="104200"/>
              </a:lnSpc>
              <a:spcBef>
                <a:spcPts val="70"/>
              </a:spcBef>
            </a:pPr>
            <a:r>
              <a:rPr sz="600" u="sng" spc="-5" dirty="0">
                <a:solidFill>
                  <a:srgbClr val="999999"/>
                </a:solidFill>
                <a:uFill>
                  <a:solidFill>
                    <a:srgbClr val="999999"/>
                  </a:solidFill>
                </a:uFill>
                <a:latin typeface="Arial"/>
                <a:cs typeface="Arial"/>
              </a:rPr>
              <a:t>This image</a:t>
            </a:r>
            <a:r>
              <a:rPr sz="600" spc="-5" dirty="0">
                <a:solidFill>
                  <a:srgbClr val="999999"/>
                </a:solidFill>
                <a:latin typeface="Arial"/>
                <a:cs typeface="Arial"/>
              </a:rPr>
              <a:t> by </a:t>
            </a:r>
            <a:r>
              <a:rPr sz="600" u="sng" spc="-5" dirty="0">
                <a:solidFill>
                  <a:srgbClr val="999999"/>
                </a:solidFill>
                <a:uFill>
                  <a:solidFill>
                    <a:srgbClr val="999999"/>
                  </a:solidFill>
                </a:uFill>
                <a:latin typeface="Arial"/>
                <a:cs typeface="Arial"/>
                <a:hlinkClick r:id="rId4"/>
              </a:rPr>
              <a:t>jonsson</a:t>
            </a:r>
            <a:r>
              <a:rPr sz="600" spc="-5" dirty="0">
                <a:solidFill>
                  <a:srgbClr val="999999"/>
                </a:solidFill>
                <a:latin typeface="Arial"/>
                <a:cs typeface="Arial"/>
                <a:hlinkClick r:id="rId4"/>
              </a:rPr>
              <a:t> </a:t>
            </a:r>
            <a:r>
              <a:rPr sz="600" spc="-5" dirty="0">
                <a:solidFill>
                  <a:srgbClr val="999999"/>
                </a:solidFill>
                <a:latin typeface="Arial"/>
                <a:cs typeface="Arial"/>
              </a:rPr>
              <a:t>is licensed  under </a:t>
            </a:r>
            <a:r>
              <a:rPr sz="600" u="sng" spc="-5" dirty="0">
                <a:solidFill>
                  <a:srgbClr val="999999"/>
                </a:solidFill>
                <a:uFill>
                  <a:solidFill>
                    <a:srgbClr val="999999"/>
                  </a:solidFill>
                </a:uFill>
                <a:latin typeface="Arial"/>
                <a:cs typeface="Arial"/>
                <a:hlinkClick r:id="rId5"/>
              </a:rPr>
              <a:t>CC-BY</a:t>
            </a:r>
            <a:r>
              <a:rPr sz="600" u="sng" spc="-15" dirty="0">
                <a:solidFill>
                  <a:srgbClr val="999999"/>
                </a:solidFill>
                <a:uFill>
                  <a:solidFill>
                    <a:srgbClr val="999999"/>
                  </a:solidFill>
                </a:uFill>
                <a:latin typeface="Arial"/>
                <a:cs typeface="Arial"/>
                <a:hlinkClick r:id="rId5"/>
              </a:rPr>
              <a:t> </a:t>
            </a:r>
            <a:r>
              <a:rPr sz="600" u="sng" spc="-5" dirty="0">
                <a:solidFill>
                  <a:srgbClr val="999999"/>
                </a:solidFill>
                <a:uFill>
                  <a:solidFill>
                    <a:srgbClr val="999999"/>
                  </a:solidFill>
                </a:uFill>
                <a:latin typeface="Arial"/>
                <a:cs typeface="Arial"/>
                <a:hlinkClick r:id="rId5"/>
              </a:rPr>
              <a:t>2.0</a:t>
            </a:r>
            <a:endParaRPr sz="6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96336" y="1354397"/>
            <a:ext cx="2245807" cy="208904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904819" y="1354397"/>
            <a:ext cx="2936319" cy="208904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739818" y="3534494"/>
            <a:ext cx="126619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u="sng" spc="-5" dirty="0">
                <a:solidFill>
                  <a:srgbClr val="999999"/>
                </a:solidFill>
                <a:uFill>
                  <a:solidFill>
                    <a:srgbClr val="999999"/>
                  </a:solidFill>
                </a:uFill>
                <a:latin typeface="Arial"/>
                <a:cs typeface="Arial"/>
                <a:hlinkClick r:id="rId8"/>
              </a:rPr>
              <a:t>This image</a:t>
            </a:r>
            <a:r>
              <a:rPr sz="600" spc="-5" dirty="0">
                <a:solidFill>
                  <a:srgbClr val="999999"/>
                </a:solidFill>
                <a:latin typeface="Arial"/>
                <a:cs typeface="Arial"/>
                <a:hlinkClick r:id="rId8"/>
              </a:rPr>
              <a:t> </a:t>
            </a:r>
            <a:r>
              <a:rPr sz="600" spc="-5" dirty="0">
                <a:solidFill>
                  <a:srgbClr val="999999"/>
                </a:solidFill>
                <a:latin typeface="Arial"/>
                <a:cs typeface="Arial"/>
              </a:rPr>
              <a:t>is </a:t>
            </a:r>
            <a:r>
              <a:rPr sz="600" u="sng" spc="-5" dirty="0">
                <a:solidFill>
                  <a:srgbClr val="999999"/>
                </a:solidFill>
                <a:uFill>
                  <a:solidFill>
                    <a:srgbClr val="999999"/>
                  </a:solidFill>
                </a:uFill>
                <a:latin typeface="Arial"/>
                <a:cs typeface="Arial"/>
                <a:hlinkClick r:id="rId3"/>
              </a:rPr>
              <a:t>CC0 1.0</a:t>
            </a:r>
            <a:r>
              <a:rPr sz="600" spc="-5" dirty="0">
                <a:solidFill>
                  <a:srgbClr val="999999"/>
                </a:solidFill>
                <a:latin typeface="Arial"/>
                <a:cs typeface="Arial"/>
                <a:hlinkClick r:id="rId3"/>
              </a:rPr>
              <a:t> </a:t>
            </a:r>
            <a:r>
              <a:rPr sz="600" spc="-5" dirty="0">
                <a:solidFill>
                  <a:srgbClr val="999999"/>
                </a:solidFill>
                <a:latin typeface="Arial"/>
                <a:cs typeface="Arial"/>
              </a:rPr>
              <a:t>public</a:t>
            </a:r>
            <a:r>
              <a:rPr sz="600" spc="-50" dirty="0">
                <a:solidFill>
                  <a:srgbClr val="999999"/>
                </a:solidFill>
                <a:latin typeface="Arial"/>
                <a:cs typeface="Arial"/>
              </a:rPr>
              <a:t> </a:t>
            </a:r>
            <a:r>
              <a:rPr sz="600" spc="-5" dirty="0">
                <a:solidFill>
                  <a:srgbClr val="999999"/>
                </a:solidFill>
                <a:latin typeface="Arial"/>
                <a:cs typeface="Arial"/>
              </a:rPr>
              <a:t>domain</a:t>
            </a:r>
            <a:endParaRPr sz="6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903813" y="1367597"/>
            <a:ext cx="2750194" cy="206264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5105644" y="4693239"/>
            <a:ext cx="1117600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r>
              <a:rPr sz="1800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1800">
              <a:latin typeface="Arial"/>
              <a:cs typeface="Arial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090"/>
              </a:lnSpc>
            </a:pPr>
            <a:fld id="{81D60167-4931-47E6-BA6A-407CBD079E47}" type="slidenum">
              <a:rPr dirty="0"/>
              <a:t>7</a:t>
            </a:fld>
            <a:endParaRPr dirty="0"/>
          </a:p>
        </p:txBody>
      </p:sp>
      <p:sp>
        <p:nvSpPr>
          <p:cNvPr id="12" name="object 1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April 6,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07672" y="1190247"/>
            <a:ext cx="3824142" cy="25494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109208" y="3830702"/>
            <a:ext cx="126619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u="sng" spc="-5" dirty="0">
                <a:solidFill>
                  <a:srgbClr val="999999"/>
                </a:solidFill>
                <a:uFill>
                  <a:solidFill>
                    <a:srgbClr val="999999"/>
                  </a:solidFill>
                </a:uFill>
                <a:latin typeface="Arial"/>
                <a:cs typeface="Arial"/>
                <a:hlinkClick r:id="rId3"/>
              </a:rPr>
              <a:t>This image</a:t>
            </a:r>
            <a:r>
              <a:rPr sz="600" spc="-5" dirty="0">
                <a:solidFill>
                  <a:srgbClr val="999999"/>
                </a:solidFill>
                <a:latin typeface="Arial"/>
                <a:cs typeface="Arial"/>
                <a:hlinkClick r:id="rId3"/>
              </a:rPr>
              <a:t> </a:t>
            </a:r>
            <a:r>
              <a:rPr sz="600" spc="-5" dirty="0">
                <a:solidFill>
                  <a:srgbClr val="999999"/>
                </a:solidFill>
                <a:latin typeface="Arial"/>
                <a:cs typeface="Arial"/>
              </a:rPr>
              <a:t>is </a:t>
            </a:r>
            <a:r>
              <a:rPr sz="600" u="sng" spc="-5" dirty="0">
                <a:solidFill>
                  <a:srgbClr val="999999"/>
                </a:solidFill>
                <a:uFill>
                  <a:solidFill>
                    <a:srgbClr val="999999"/>
                  </a:solidFill>
                </a:uFill>
                <a:latin typeface="Arial"/>
                <a:cs typeface="Arial"/>
                <a:hlinkClick r:id="rId4"/>
              </a:rPr>
              <a:t>CC0 1.0</a:t>
            </a:r>
            <a:r>
              <a:rPr sz="600" spc="-5" dirty="0">
                <a:solidFill>
                  <a:srgbClr val="999999"/>
                </a:solidFill>
                <a:latin typeface="Arial"/>
                <a:cs typeface="Arial"/>
                <a:hlinkClick r:id="rId4"/>
              </a:rPr>
              <a:t> </a:t>
            </a:r>
            <a:r>
              <a:rPr sz="600" spc="-5" dirty="0">
                <a:solidFill>
                  <a:srgbClr val="999999"/>
                </a:solidFill>
                <a:latin typeface="Arial"/>
                <a:cs typeface="Arial"/>
              </a:rPr>
              <a:t>public</a:t>
            </a:r>
            <a:r>
              <a:rPr sz="600" spc="-50" dirty="0">
                <a:solidFill>
                  <a:srgbClr val="999999"/>
                </a:solidFill>
                <a:latin typeface="Arial"/>
                <a:cs typeface="Arial"/>
              </a:rPr>
              <a:t> </a:t>
            </a:r>
            <a:r>
              <a:rPr sz="600" spc="-5" dirty="0">
                <a:solidFill>
                  <a:srgbClr val="999999"/>
                </a:solidFill>
                <a:latin typeface="Arial"/>
                <a:cs typeface="Arial"/>
              </a:rPr>
              <a:t>domain</a:t>
            </a:r>
            <a:endParaRPr sz="6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84724" y="137032"/>
            <a:ext cx="44227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i="0" spc="-5" dirty="0">
                <a:latin typeface="Arial"/>
                <a:cs typeface="Arial"/>
              </a:rPr>
              <a:t>Challenges</a:t>
            </a:r>
            <a:r>
              <a:rPr sz="2400" i="0" spc="-5" dirty="0">
                <a:latin typeface="Arial"/>
                <a:cs typeface="Arial"/>
              </a:rPr>
              <a:t>: Background</a:t>
            </a:r>
            <a:r>
              <a:rPr sz="2400" i="0" spc="-90" dirty="0">
                <a:latin typeface="Arial"/>
                <a:cs typeface="Arial"/>
              </a:rPr>
              <a:t> </a:t>
            </a:r>
            <a:r>
              <a:rPr sz="2400" i="0" spc="-5" dirty="0">
                <a:latin typeface="Arial"/>
                <a:cs typeface="Arial"/>
              </a:rPr>
              <a:t>Clutter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917990" y="1190245"/>
            <a:ext cx="3112243" cy="254942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840953" y="3830702"/>
            <a:ext cx="126619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u="sng" spc="-5" dirty="0">
                <a:solidFill>
                  <a:srgbClr val="999999"/>
                </a:solidFill>
                <a:uFill>
                  <a:solidFill>
                    <a:srgbClr val="999999"/>
                  </a:solidFill>
                </a:uFill>
                <a:latin typeface="Arial"/>
                <a:cs typeface="Arial"/>
                <a:hlinkClick r:id="rId6"/>
              </a:rPr>
              <a:t>This image</a:t>
            </a:r>
            <a:r>
              <a:rPr sz="600" spc="-5" dirty="0">
                <a:solidFill>
                  <a:srgbClr val="999999"/>
                </a:solidFill>
                <a:latin typeface="Arial"/>
                <a:cs typeface="Arial"/>
                <a:hlinkClick r:id="rId6"/>
              </a:rPr>
              <a:t> </a:t>
            </a:r>
            <a:r>
              <a:rPr sz="600" spc="-5" dirty="0">
                <a:solidFill>
                  <a:srgbClr val="999999"/>
                </a:solidFill>
                <a:latin typeface="Arial"/>
                <a:cs typeface="Arial"/>
              </a:rPr>
              <a:t>is </a:t>
            </a:r>
            <a:r>
              <a:rPr sz="600" u="sng" spc="-5" dirty="0">
                <a:solidFill>
                  <a:srgbClr val="999999"/>
                </a:solidFill>
                <a:uFill>
                  <a:solidFill>
                    <a:srgbClr val="999999"/>
                  </a:solidFill>
                </a:uFill>
                <a:latin typeface="Arial"/>
                <a:cs typeface="Arial"/>
                <a:hlinkClick r:id="rId4"/>
              </a:rPr>
              <a:t>CC0 1.0</a:t>
            </a:r>
            <a:r>
              <a:rPr sz="600" spc="-5" dirty="0">
                <a:solidFill>
                  <a:srgbClr val="999999"/>
                </a:solidFill>
                <a:latin typeface="Arial"/>
                <a:cs typeface="Arial"/>
                <a:hlinkClick r:id="rId4"/>
              </a:rPr>
              <a:t> </a:t>
            </a:r>
            <a:r>
              <a:rPr sz="600" spc="-5" dirty="0">
                <a:solidFill>
                  <a:srgbClr val="999999"/>
                </a:solidFill>
                <a:latin typeface="Arial"/>
                <a:cs typeface="Arial"/>
              </a:rPr>
              <a:t>public</a:t>
            </a:r>
            <a:r>
              <a:rPr sz="600" spc="-50" dirty="0">
                <a:solidFill>
                  <a:srgbClr val="999999"/>
                </a:solidFill>
                <a:latin typeface="Arial"/>
                <a:cs typeface="Arial"/>
              </a:rPr>
              <a:t> </a:t>
            </a:r>
            <a:r>
              <a:rPr sz="600" spc="-5" dirty="0">
                <a:solidFill>
                  <a:srgbClr val="999999"/>
                </a:solidFill>
                <a:latin typeface="Arial"/>
                <a:cs typeface="Arial"/>
              </a:rPr>
              <a:t>domain</a:t>
            </a:r>
            <a:endParaRPr sz="6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5105644" y="4693239"/>
            <a:ext cx="1117600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r>
              <a:rPr sz="1800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090"/>
              </a:lnSpc>
            </a:pPr>
            <a:fld id="{81D60167-4931-47E6-BA6A-407CBD079E47}" type="slidenum">
              <a:rPr dirty="0"/>
              <a:t>8</a:t>
            </a:fld>
            <a:endParaRPr dirty="0"/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April 6,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4" y="137032"/>
            <a:ext cx="43561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i="0" spc="-5" dirty="0">
                <a:latin typeface="Arial"/>
                <a:cs typeface="Arial"/>
              </a:rPr>
              <a:t>Challenges</a:t>
            </a:r>
            <a:r>
              <a:rPr sz="2400" i="0" spc="-5" dirty="0">
                <a:latin typeface="Arial"/>
                <a:cs typeface="Arial"/>
              </a:rPr>
              <a:t>: Intraclass</a:t>
            </a:r>
            <a:r>
              <a:rPr sz="2400" i="0" spc="-95" dirty="0">
                <a:latin typeface="Arial"/>
                <a:cs typeface="Arial"/>
              </a:rPr>
              <a:t> </a:t>
            </a:r>
            <a:r>
              <a:rPr sz="2400" i="0" dirty="0">
                <a:latin typeface="Arial"/>
                <a:cs typeface="Arial"/>
              </a:rPr>
              <a:t>variation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679046" y="928723"/>
            <a:ext cx="5480263" cy="30426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938814" y="4062173"/>
            <a:ext cx="126619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u="sng" spc="-5" dirty="0">
                <a:solidFill>
                  <a:srgbClr val="999999"/>
                </a:solidFill>
                <a:uFill>
                  <a:solidFill>
                    <a:srgbClr val="999999"/>
                  </a:solidFill>
                </a:uFill>
                <a:latin typeface="Arial"/>
                <a:cs typeface="Arial"/>
                <a:hlinkClick r:id="rId3"/>
              </a:rPr>
              <a:t>This image</a:t>
            </a:r>
            <a:r>
              <a:rPr sz="600" spc="-5" dirty="0">
                <a:solidFill>
                  <a:srgbClr val="999999"/>
                </a:solidFill>
                <a:latin typeface="Arial"/>
                <a:cs typeface="Arial"/>
                <a:hlinkClick r:id="rId3"/>
              </a:rPr>
              <a:t> </a:t>
            </a:r>
            <a:r>
              <a:rPr sz="600" spc="-5" dirty="0">
                <a:solidFill>
                  <a:srgbClr val="999999"/>
                </a:solidFill>
                <a:latin typeface="Arial"/>
                <a:cs typeface="Arial"/>
              </a:rPr>
              <a:t>is </a:t>
            </a:r>
            <a:r>
              <a:rPr sz="600" u="sng" spc="-5" dirty="0">
                <a:solidFill>
                  <a:srgbClr val="999999"/>
                </a:solidFill>
                <a:uFill>
                  <a:solidFill>
                    <a:srgbClr val="999999"/>
                  </a:solidFill>
                </a:uFill>
                <a:latin typeface="Arial"/>
                <a:cs typeface="Arial"/>
                <a:hlinkClick r:id="rId4"/>
              </a:rPr>
              <a:t>CC0 1.0</a:t>
            </a:r>
            <a:r>
              <a:rPr sz="600" spc="-5" dirty="0">
                <a:solidFill>
                  <a:srgbClr val="999999"/>
                </a:solidFill>
                <a:latin typeface="Arial"/>
                <a:cs typeface="Arial"/>
                <a:hlinkClick r:id="rId4"/>
              </a:rPr>
              <a:t> </a:t>
            </a:r>
            <a:r>
              <a:rPr sz="600" spc="-5" dirty="0">
                <a:solidFill>
                  <a:srgbClr val="999999"/>
                </a:solidFill>
                <a:latin typeface="Arial"/>
                <a:cs typeface="Arial"/>
              </a:rPr>
              <a:t>public</a:t>
            </a:r>
            <a:r>
              <a:rPr sz="600" spc="-50" dirty="0">
                <a:solidFill>
                  <a:srgbClr val="999999"/>
                </a:solidFill>
                <a:latin typeface="Arial"/>
                <a:cs typeface="Arial"/>
              </a:rPr>
              <a:t> </a:t>
            </a:r>
            <a:r>
              <a:rPr sz="600" spc="-5" dirty="0">
                <a:solidFill>
                  <a:srgbClr val="999999"/>
                </a:solidFill>
                <a:latin typeface="Arial"/>
                <a:cs typeface="Arial"/>
              </a:rPr>
              <a:t>domain</a:t>
            </a:r>
            <a:endParaRPr sz="6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105644" y="4693239"/>
            <a:ext cx="1117600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r>
              <a:rPr sz="1800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090"/>
              </a:lnSpc>
            </a:pPr>
            <a:fld id="{81D60167-4931-47E6-BA6A-407CBD079E47}" type="slidenum">
              <a:rPr dirty="0"/>
              <a:t>9</a:t>
            </a:fld>
            <a:endParaRPr dirty="0"/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April 6,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</TotalTime>
  <Words>1767</Words>
  <Application>Microsoft Office PowerPoint</Application>
  <PresentationFormat>On-screen Show (16:9)</PresentationFormat>
  <Paragraphs>417</Paragraphs>
  <Slides>42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7" baseType="lpstr">
      <vt:lpstr>Arial</vt:lpstr>
      <vt:lpstr>Calibri</vt:lpstr>
      <vt:lpstr>Courier New</vt:lpstr>
      <vt:lpstr>Times New Roman</vt:lpstr>
      <vt:lpstr>Office Theme</vt:lpstr>
      <vt:lpstr>PowerPoint Presentation</vt:lpstr>
      <vt:lpstr>Image Classification: A core task in Computer Vision</vt:lpstr>
      <vt:lpstr>The Problem: Semantic Gap</vt:lpstr>
      <vt:lpstr>Challenges: Viewpoint variation</vt:lpstr>
      <vt:lpstr>Challenges: Illumination</vt:lpstr>
      <vt:lpstr>Challenges: Deformation</vt:lpstr>
      <vt:lpstr>Challenges: Occlusion</vt:lpstr>
      <vt:lpstr>Challenges: Background Clutter</vt:lpstr>
      <vt:lpstr>Challenges: Intraclass variation</vt:lpstr>
      <vt:lpstr>An image classifier</vt:lpstr>
      <vt:lpstr>Attempts have been made</vt:lpstr>
      <vt:lpstr>Data-Driven Approach</vt:lpstr>
      <vt:lpstr>First classifier: Nearest Neighbor</vt:lpstr>
      <vt:lpstr>Example Dataset: CIFAR10</vt:lpstr>
      <vt:lpstr>Example Dataset: CIFAR10</vt:lpstr>
      <vt:lpstr>Distance Metric to compare images</vt:lpstr>
      <vt:lpstr>PowerPoint Presentation</vt:lpstr>
      <vt:lpstr>PowerPoint Presentation</vt:lpstr>
      <vt:lpstr>Nearest Neighbor classifier</vt:lpstr>
      <vt:lpstr>PowerPoint Presentation</vt:lpstr>
      <vt:lpstr>PowerPoint Presentation</vt:lpstr>
      <vt:lpstr>PowerPoint Presentation</vt:lpstr>
      <vt:lpstr>What does this look like?</vt:lpstr>
      <vt:lpstr>K-Nearest Neighbors</vt:lpstr>
      <vt:lpstr>What does this look like?</vt:lpstr>
      <vt:lpstr>What does this look like?</vt:lpstr>
      <vt:lpstr>PowerPoint Presentation</vt:lpstr>
      <vt:lpstr>Hyperparameters</vt:lpstr>
      <vt:lpstr>Hyperparameters</vt:lpstr>
      <vt:lpstr>K-Nearest Neighbors: Summary</vt:lpstr>
      <vt:lpstr>PowerPoint Presentation</vt:lpstr>
      <vt:lpstr>PowerPoint Presentation</vt:lpstr>
      <vt:lpstr>Recall CIFAR10</vt:lpstr>
      <vt:lpstr>PowerPoint Presentation</vt:lpstr>
      <vt:lpstr>f(x,W) = Wx</vt:lpstr>
      <vt:lpstr>PowerPoint Presentation</vt:lpstr>
      <vt:lpstr>PowerPoint Presentation</vt:lpstr>
      <vt:lpstr>Example with an image with 4 pixels, and 3 classes (cat/dog/ship)</vt:lpstr>
      <vt:lpstr>f(x,W) = Wx + b</vt:lpstr>
      <vt:lpstr>f(x,W) = Wx + b</vt:lpstr>
      <vt:lpstr>So far: Defined a (linear) score function f(x,W) = Wx + b</vt:lpstr>
      <vt:lpstr>f(x,W) = Wx + b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Asad</cp:lastModifiedBy>
  <cp:revision>3</cp:revision>
  <dcterms:created xsi:type="dcterms:W3CDTF">2017-11-14T04:13:39Z</dcterms:created>
  <dcterms:modified xsi:type="dcterms:W3CDTF">2017-11-17T03:14:17Z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or">
    <vt:lpwstr>Google</vt:lpwstr>
  </property>
  <property fmtid="{D5CDD505-2E9C-101B-9397-08002B2CF9AE}" pid="3" name="LastSaved">
    <vt:filetime>2017-11-14T00:00:00Z</vt:filetime>
  </property>
</Properties>
</file>